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4" r:id="rId4"/>
    <p:sldId id="275" r:id="rId5"/>
    <p:sldId id="277" r:id="rId6"/>
    <p:sldId id="276" r:id="rId7"/>
    <p:sldId id="280" r:id="rId8"/>
    <p:sldId id="257" r:id="rId9"/>
    <p:sldId id="261" r:id="rId10"/>
    <p:sldId id="258" r:id="rId11"/>
    <p:sldId id="259" r:id="rId12"/>
    <p:sldId id="278" r:id="rId13"/>
    <p:sldId id="269" r:id="rId14"/>
    <p:sldId id="270" r:id="rId15"/>
    <p:sldId id="260" r:id="rId16"/>
    <p:sldId id="262" r:id="rId17"/>
    <p:sldId id="264" r:id="rId18"/>
    <p:sldId id="263" r:id="rId19"/>
    <p:sldId id="271" r:id="rId20"/>
    <p:sldId id="272" r:id="rId21"/>
    <p:sldId id="265" r:id="rId22"/>
    <p:sldId id="266" r:id="rId23"/>
    <p:sldId id="267" r:id="rId24"/>
    <p:sldId id="268" r:id="rId25"/>
    <p:sldId id="279" r:id="rId26"/>
    <p:sldId id="281" r:id="rId27"/>
    <p:sldId id="282" r:id="rId28"/>
    <p:sldId id="283" r:id="rId29"/>
    <p:sldId id="284" r:id="rId30"/>
    <p:sldId id="285" r:id="rId31"/>
    <p:sldId id="288" r:id="rId32"/>
    <p:sldId id="287" r:id="rId33"/>
    <p:sldId id="286"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54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69417A7-E5FC-4D75-8F06-7FC366F0B762}" type="datetimeFigureOut">
              <a:rPr lang="en-GB" smtClean="0"/>
              <a:t>27/10/2014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D4F270-679B-41B9-8796-211FECE41FBF}" type="slidenum">
              <a:rPr lang="en-GB" smtClean="0"/>
              <a:t>‹Nº›</a:t>
            </a:fld>
            <a:endParaRPr lang="en-GB"/>
          </a:p>
        </p:txBody>
      </p:sp>
    </p:spTree>
    <p:extLst>
      <p:ext uri="{BB962C8B-B14F-4D97-AF65-F5344CB8AC3E}">
        <p14:creationId xmlns:p14="http://schemas.microsoft.com/office/powerpoint/2010/main" val="547295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9417A7-E5FC-4D75-8F06-7FC366F0B762}" type="datetimeFigureOut">
              <a:rPr lang="en-GB" smtClean="0"/>
              <a:t>27/10/2014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D4F270-679B-41B9-8796-211FECE41FBF}" type="slidenum">
              <a:rPr lang="en-GB" smtClean="0"/>
              <a:t>‹Nº›</a:t>
            </a:fld>
            <a:endParaRPr lang="en-GB"/>
          </a:p>
        </p:txBody>
      </p:sp>
    </p:spTree>
    <p:extLst>
      <p:ext uri="{BB962C8B-B14F-4D97-AF65-F5344CB8AC3E}">
        <p14:creationId xmlns:p14="http://schemas.microsoft.com/office/powerpoint/2010/main" val="61666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9417A7-E5FC-4D75-8F06-7FC366F0B762}" type="datetimeFigureOut">
              <a:rPr lang="en-GB" smtClean="0"/>
              <a:t>27/10/2014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D4F270-679B-41B9-8796-211FECE41FBF}" type="slidenum">
              <a:rPr lang="en-GB" smtClean="0"/>
              <a:t>‹Nº›</a:t>
            </a:fld>
            <a:endParaRPr lang="en-GB"/>
          </a:p>
        </p:txBody>
      </p:sp>
    </p:spTree>
    <p:extLst>
      <p:ext uri="{BB962C8B-B14F-4D97-AF65-F5344CB8AC3E}">
        <p14:creationId xmlns:p14="http://schemas.microsoft.com/office/powerpoint/2010/main" val="3299408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9417A7-E5FC-4D75-8F06-7FC366F0B762}" type="datetimeFigureOut">
              <a:rPr lang="en-GB" smtClean="0"/>
              <a:t>27/10/2014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D4F270-679B-41B9-8796-211FECE41FBF}" type="slidenum">
              <a:rPr lang="en-GB" smtClean="0"/>
              <a:t>‹Nº›</a:t>
            </a:fld>
            <a:endParaRPr lang="en-GB"/>
          </a:p>
        </p:txBody>
      </p:sp>
    </p:spTree>
    <p:extLst>
      <p:ext uri="{BB962C8B-B14F-4D97-AF65-F5344CB8AC3E}">
        <p14:creationId xmlns:p14="http://schemas.microsoft.com/office/powerpoint/2010/main" val="2460591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9417A7-E5FC-4D75-8F06-7FC366F0B762}" type="datetimeFigureOut">
              <a:rPr lang="en-GB" smtClean="0"/>
              <a:t>27/10/2014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DD4F270-679B-41B9-8796-211FECE41FBF}" type="slidenum">
              <a:rPr lang="en-GB" smtClean="0"/>
              <a:t>‹Nº›</a:t>
            </a:fld>
            <a:endParaRPr lang="en-GB"/>
          </a:p>
        </p:txBody>
      </p:sp>
    </p:spTree>
    <p:extLst>
      <p:ext uri="{BB962C8B-B14F-4D97-AF65-F5344CB8AC3E}">
        <p14:creationId xmlns:p14="http://schemas.microsoft.com/office/powerpoint/2010/main" val="2378955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69417A7-E5FC-4D75-8F06-7FC366F0B762}" type="datetimeFigureOut">
              <a:rPr lang="en-GB" smtClean="0"/>
              <a:t>27/10/2014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D4F270-679B-41B9-8796-211FECE41FBF}" type="slidenum">
              <a:rPr lang="en-GB" smtClean="0"/>
              <a:t>‹Nº›</a:t>
            </a:fld>
            <a:endParaRPr lang="en-GB"/>
          </a:p>
        </p:txBody>
      </p:sp>
    </p:spTree>
    <p:extLst>
      <p:ext uri="{BB962C8B-B14F-4D97-AF65-F5344CB8AC3E}">
        <p14:creationId xmlns:p14="http://schemas.microsoft.com/office/powerpoint/2010/main" val="3689217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69417A7-E5FC-4D75-8F06-7FC366F0B762}" type="datetimeFigureOut">
              <a:rPr lang="en-GB" smtClean="0"/>
              <a:t>27/10/2014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DD4F270-679B-41B9-8796-211FECE41FBF}" type="slidenum">
              <a:rPr lang="en-GB" smtClean="0"/>
              <a:t>‹Nº›</a:t>
            </a:fld>
            <a:endParaRPr lang="en-GB"/>
          </a:p>
        </p:txBody>
      </p:sp>
    </p:spTree>
    <p:extLst>
      <p:ext uri="{BB962C8B-B14F-4D97-AF65-F5344CB8AC3E}">
        <p14:creationId xmlns:p14="http://schemas.microsoft.com/office/powerpoint/2010/main" val="4160855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69417A7-E5FC-4D75-8F06-7FC366F0B762}" type="datetimeFigureOut">
              <a:rPr lang="en-GB" smtClean="0"/>
              <a:t>27/10/2014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DD4F270-679B-41B9-8796-211FECE41FBF}" type="slidenum">
              <a:rPr lang="en-GB" smtClean="0"/>
              <a:t>‹Nº›</a:t>
            </a:fld>
            <a:endParaRPr lang="en-GB"/>
          </a:p>
        </p:txBody>
      </p:sp>
    </p:spTree>
    <p:extLst>
      <p:ext uri="{BB962C8B-B14F-4D97-AF65-F5344CB8AC3E}">
        <p14:creationId xmlns:p14="http://schemas.microsoft.com/office/powerpoint/2010/main" val="2482253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9417A7-E5FC-4D75-8F06-7FC366F0B762}" type="datetimeFigureOut">
              <a:rPr lang="en-GB" smtClean="0"/>
              <a:t>27/10/2014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DD4F270-679B-41B9-8796-211FECE41FBF}" type="slidenum">
              <a:rPr lang="en-GB" smtClean="0"/>
              <a:t>‹Nº›</a:t>
            </a:fld>
            <a:endParaRPr lang="en-GB"/>
          </a:p>
        </p:txBody>
      </p:sp>
    </p:spTree>
    <p:extLst>
      <p:ext uri="{BB962C8B-B14F-4D97-AF65-F5344CB8AC3E}">
        <p14:creationId xmlns:p14="http://schemas.microsoft.com/office/powerpoint/2010/main" val="2125387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9417A7-E5FC-4D75-8F06-7FC366F0B762}" type="datetimeFigureOut">
              <a:rPr lang="en-GB" smtClean="0"/>
              <a:t>27/10/2014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D4F270-679B-41B9-8796-211FECE41FBF}" type="slidenum">
              <a:rPr lang="en-GB" smtClean="0"/>
              <a:t>‹Nº›</a:t>
            </a:fld>
            <a:endParaRPr lang="en-GB"/>
          </a:p>
        </p:txBody>
      </p:sp>
    </p:spTree>
    <p:extLst>
      <p:ext uri="{BB962C8B-B14F-4D97-AF65-F5344CB8AC3E}">
        <p14:creationId xmlns:p14="http://schemas.microsoft.com/office/powerpoint/2010/main" val="3064164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9417A7-E5FC-4D75-8F06-7FC366F0B762}" type="datetimeFigureOut">
              <a:rPr lang="en-GB" smtClean="0"/>
              <a:t>27/10/2014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DD4F270-679B-41B9-8796-211FECE41FBF}" type="slidenum">
              <a:rPr lang="en-GB" smtClean="0"/>
              <a:t>‹Nº›</a:t>
            </a:fld>
            <a:endParaRPr lang="en-GB"/>
          </a:p>
        </p:txBody>
      </p:sp>
    </p:spTree>
    <p:extLst>
      <p:ext uri="{BB962C8B-B14F-4D97-AF65-F5344CB8AC3E}">
        <p14:creationId xmlns:p14="http://schemas.microsoft.com/office/powerpoint/2010/main" val="2566194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9417A7-E5FC-4D75-8F06-7FC366F0B762}" type="datetimeFigureOut">
              <a:rPr lang="en-GB" smtClean="0"/>
              <a:t>27/10/2014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D4F270-679B-41B9-8796-211FECE41FBF}" type="slidenum">
              <a:rPr lang="en-GB" smtClean="0"/>
              <a:t>‹Nº›</a:t>
            </a:fld>
            <a:endParaRPr lang="en-GB"/>
          </a:p>
        </p:txBody>
      </p:sp>
    </p:spTree>
    <p:extLst>
      <p:ext uri="{BB962C8B-B14F-4D97-AF65-F5344CB8AC3E}">
        <p14:creationId xmlns:p14="http://schemas.microsoft.com/office/powerpoint/2010/main" val="2670838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am.ascb.org/dora/"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library.uiuc.edu/orr/get.php?instid=258273"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8206680" cy="1470025"/>
          </a:xfrm>
        </p:spPr>
        <p:txBody>
          <a:bodyPr>
            <a:normAutofit fontScale="90000"/>
          </a:bodyPr>
          <a:lstStyle/>
          <a:p>
            <a:r>
              <a:rPr lang="en-GB" dirty="0" smtClean="0"/>
              <a:t>Tips for writing a good research paper and new paradigms in publishing</a:t>
            </a:r>
            <a:endParaRPr lang="en-GB" dirty="0"/>
          </a:p>
        </p:txBody>
      </p:sp>
      <p:sp>
        <p:nvSpPr>
          <p:cNvPr id="3" name="Subtitle 2"/>
          <p:cNvSpPr>
            <a:spLocks noGrp="1"/>
          </p:cNvSpPr>
          <p:nvPr>
            <p:ph type="subTitle" idx="1"/>
          </p:nvPr>
        </p:nvSpPr>
        <p:spPr/>
        <p:txBody>
          <a:bodyPr/>
          <a:lstStyle/>
          <a:p>
            <a:r>
              <a:rPr lang="en-GB" dirty="0" smtClean="0">
                <a:solidFill>
                  <a:srgbClr val="7030A0"/>
                </a:solidFill>
              </a:rPr>
              <a:t>Professor </a:t>
            </a:r>
            <a:r>
              <a:rPr lang="en-GB" dirty="0" err="1" smtClean="0">
                <a:solidFill>
                  <a:srgbClr val="7030A0"/>
                </a:solidFill>
              </a:rPr>
              <a:t>K.Niranjan</a:t>
            </a:r>
            <a:endParaRPr lang="en-GB" dirty="0" smtClean="0">
              <a:solidFill>
                <a:srgbClr val="7030A0"/>
              </a:solidFill>
            </a:endParaRPr>
          </a:p>
          <a:p>
            <a:r>
              <a:rPr lang="en-GB" dirty="0" smtClean="0">
                <a:solidFill>
                  <a:srgbClr val="7030A0"/>
                </a:solidFill>
              </a:rPr>
              <a:t>University of Reading</a:t>
            </a:r>
          </a:p>
          <a:p>
            <a:r>
              <a:rPr lang="en-GB" dirty="0" smtClean="0">
                <a:solidFill>
                  <a:srgbClr val="7030A0"/>
                </a:solidFill>
              </a:rPr>
              <a:t>Editor – Journal of Food Engineering</a:t>
            </a:r>
            <a:endParaRPr lang="en-GB" dirty="0">
              <a:solidFill>
                <a:srgbClr val="7030A0"/>
              </a:solidFill>
            </a:endParaRPr>
          </a:p>
        </p:txBody>
      </p:sp>
    </p:spTree>
    <p:extLst>
      <p:ext uri="{BB962C8B-B14F-4D97-AF65-F5344CB8AC3E}">
        <p14:creationId xmlns:p14="http://schemas.microsoft.com/office/powerpoint/2010/main" val="25171782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Traditional IMPACT FACTOR</a:t>
            </a:r>
            <a:endParaRPr lang="en-GB" dirty="0"/>
          </a:p>
        </p:txBody>
      </p:sp>
      <p:sp>
        <p:nvSpPr>
          <p:cNvPr id="3" name="Content Placeholder 2"/>
          <p:cNvSpPr>
            <a:spLocks noGrp="1"/>
          </p:cNvSpPr>
          <p:nvPr>
            <p:ph idx="1"/>
          </p:nvPr>
        </p:nvSpPr>
        <p:spPr/>
        <p:txBody>
          <a:bodyPr/>
          <a:lstStyle/>
          <a:p>
            <a:r>
              <a:rPr lang="en-GB" dirty="0" smtClean="0"/>
              <a:t>It is the ratio between citation and recent citable items published in a journal; or the average number of citations received per article.</a:t>
            </a:r>
          </a:p>
          <a:p>
            <a:r>
              <a:rPr lang="en-GB" dirty="0" smtClean="0"/>
              <a:t>It is published by </a:t>
            </a:r>
            <a:r>
              <a:rPr lang="en-GB" dirty="0"/>
              <a:t>Thomson Reuters (Journal Citation Reports</a:t>
            </a:r>
            <a:r>
              <a:rPr lang="en-GB" dirty="0" smtClean="0"/>
              <a:t>®)</a:t>
            </a:r>
          </a:p>
          <a:p>
            <a:endParaRPr lang="en-GB" dirty="0"/>
          </a:p>
        </p:txBody>
      </p:sp>
    </p:spTree>
    <p:extLst>
      <p:ext uri="{BB962C8B-B14F-4D97-AF65-F5344CB8AC3E}">
        <p14:creationId xmlns:p14="http://schemas.microsoft.com/office/powerpoint/2010/main" val="35426116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C00000"/>
                </a:solidFill>
              </a:rPr>
              <a:t>Journal of Food Engineering (Category, Engineering, chemical) ISSN 0260-8774</a:t>
            </a:r>
            <a:endParaRPr lang="en-GB" dirty="0">
              <a:solidFill>
                <a:srgbClr val="C00000"/>
              </a:solidFill>
            </a:endParaRPr>
          </a:p>
        </p:txBody>
      </p:sp>
      <p:sp>
        <p:nvSpPr>
          <p:cNvPr id="5" name="Content Placeholder 4"/>
          <p:cNvSpPr>
            <a:spLocks noGrp="1"/>
          </p:cNvSpPr>
          <p:nvPr>
            <p:ph idx="1"/>
          </p:nvPr>
        </p:nvSpPr>
        <p:spPr>
          <a:xfrm>
            <a:off x="457200" y="1600200"/>
            <a:ext cx="8507288" cy="5257800"/>
          </a:xfrm>
        </p:spPr>
        <p:txBody>
          <a:bodyPr>
            <a:normAutofit fontScale="92500" lnSpcReduction="10000"/>
          </a:bodyPr>
          <a:lstStyle/>
          <a:p>
            <a:r>
              <a:rPr lang="en-GB" dirty="0" smtClean="0"/>
              <a:t>Calculation of 2012 impact factor (published in 2013)</a:t>
            </a:r>
          </a:p>
          <a:p>
            <a:r>
              <a:rPr lang="en-GB" dirty="0"/>
              <a:t>Number of </a:t>
            </a:r>
            <a:r>
              <a:rPr lang="en-GB" dirty="0">
                <a:solidFill>
                  <a:srgbClr val="7030A0"/>
                </a:solidFill>
              </a:rPr>
              <a:t>SOURCE</a:t>
            </a:r>
            <a:r>
              <a:rPr lang="en-GB" dirty="0"/>
              <a:t> articles published in </a:t>
            </a:r>
            <a:r>
              <a:rPr lang="en-GB" dirty="0" smtClean="0"/>
              <a:t>2011: 369</a:t>
            </a:r>
            <a:endParaRPr lang="en-GB" dirty="0"/>
          </a:p>
          <a:p>
            <a:r>
              <a:rPr lang="en-GB" dirty="0"/>
              <a:t>Number of </a:t>
            </a:r>
            <a:r>
              <a:rPr lang="en-GB" dirty="0">
                <a:solidFill>
                  <a:srgbClr val="7030A0"/>
                </a:solidFill>
              </a:rPr>
              <a:t>SOURCE</a:t>
            </a:r>
            <a:r>
              <a:rPr lang="en-GB" dirty="0"/>
              <a:t> articles published in </a:t>
            </a:r>
            <a:r>
              <a:rPr lang="en-GB" dirty="0" smtClean="0"/>
              <a:t>2010: 431</a:t>
            </a:r>
            <a:endParaRPr lang="en-GB" dirty="0"/>
          </a:p>
          <a:p>
            <a:r>
              <a:rPr lang="en-GB" dirty="0" smtClean="0">
                <a:solidFill>
                  <a:srgbClr val="7030A0"/>
                </a:solidFill>
              </a:rPr>
              <a:t>The number of times the articles published in 2011 and 2010 were cited in 2012</a:t>
            </a:r>
            <a:r>
              <a:rPr lang="en-GB" dirty="0" smtClean="0"/>
              <a:t>: 1820</a:t>
            </a:r>
          </a:p>
          <a:p>
            <a:r>
              <a:rPr lang="en-GB" dirty="0" smtClean="0"/>
              <a:t>Impact factor = 1820/(369+431) = 2.276</a:t>
            </a:r>
          </a:p>
          <a:p>
            <a:r>
              <a:rPr lang="en-GB" dirty="0">
                <a:solidFill>
                  <a:srgbClr val="7030A0"/>
                </a:solidFill>
              </a:rPr>
              <a:t>T</a:t>
            </a:r>
            <a:r>
              <a:rPr lang="en-GB" dirty="0" smtClean="0">
                <a:solidFill>
                  <a:srgbClr val="7030A0"/>
                </a:solidFill>
              </a:rPr>
              <a:t>he total cites in 2012 = 14629</a:t>
            </a:r>
          </a:p>
          <a:p>
            <a:pPr marL="0" indent="0">
              <a:buNone/>
            </a:pPr>
            <a:r>
              <a:rPr lang="en-GB" dirty="0" smtClean="0">
                <a:solidFill>
                  <a:srgbClr val="C00000"/>
                </a:solidFill>
              </a:rPr>
              <a:t>NOTE THAT CITATIONS REFER TO ALL TYPES OF CITATIONS – BOOK REVIEWS, LETTERS TO EDITORS, NEWS, ETC</a:t>
            </a:r>
            <a:endParaRPr lang="en-GB" dirty="0">
              <a:solidFill>
                <a:srgbClr val="C00000"/>
              </a:solidFill>
            </a:endParaRPr>
          </a:p>
        </p:txBody>
      </p:sp>
    </p:spTree>
    <p:extLst>
      <p:ext uri="{BB962C8B-B14F-4D97-AF65-F5344CB8AC3E}">
        <p14:creationId xmlns:p14="http://schemas.microsoft.com/office/powerpoint/2010/main" val="28685405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568952" cy="1143000"/>
          </a:xfrm>
        </p:spPr>
        <p:txBody>
          <a:bodyPr>
            <a:normAutofit fontScale="90000"/>
          </a:bodyPr>
          <a:lstStyle/>
          <a:p>
            <a:r>
              <a:rPr lang="en-GB" dirty="0" smtClean="0"/>
              <a:t>Immediacy Index – Journal of Food </a:t>
            </a:r>
            <a:r>
              <a:rPr lang="en-GB" dirty="0" err="1" smtClean="0"/>
              <a:t>Engg</a:t>
            </a:r>
            <a:endParaRPr lang="en-GB" dirty="0"/>
          </a:p>
        </p:txBody>
      </p:sp>
      <p:sp>
        <p:nvSpPr>
          <p:cNvPr id="3" name="Content Placeholder 2"/>
          <p:cNvSpPr>
            <a:spLocks noGrp="1"/>
          </p:cNvSpPr>
          <p:nvPr>
            <p:ph idx="1"/>
          </p:nvPr>
        </p:nvSpPr>
        <p:spPr/>
        <p:txBody>
          <a:bodyPr>
            <a:normAutofit lnSpcReduction="10000"/>
          </a:bodyPr>
          <a:lstStyle/>
          <a:p>
            <a:r>
              <a:rPr lang="en-GB" dirty="0" smtClean="0"/>
              <a:t>Journal Immediacy Index 2012</a:t>
            </a:r>
          </a:p>
          <a:p>
            <a:pPr lvl="1"/>
            <a:r>
              <a:rPr lang="en-GB" dirty="0" smtClean="0"/>
              <a:t>Number of items published in 2012:		424</a:t>
            </a:r>
          </a:p>
          <a:p>
            <a:pPr lvl="1"/>
            <a:r>
              <a:rPr lang="en-GB" dirty="0" smtClean="0"/>
              <a:t>Number of cites in 2012 to these items:	178</a:t>
            </a:r>
          </a:p>
          <a:p>
            <a:pPr lvl="1"/>
            <a:r>
              <a:rPr lang="en-GB" dirty="0" smtClean="0"/>
              <a:t>Immediacy index		178/424		0.42</a:t>
            </a:r>
            <a:endParaRPr lang="en-GB" dirty="0"/>
          </a:p>
          <a:p>
            <a:endParaRPr lang="en-GB" dirty="0" smtClean="0"/>
          </a:p>
          <a:p>
            <a:r>
              <a:rPr lang="en-GB" dirty="0"/>
              <a:t>Journal Immediacy Index </a:t>
            </a:r>
            <a:r>
              <a:rPr lang="en-GB" dirty="0" smtClean="0"/>
              <a:t>2011</a:t>
            </a:r>
          </a:p>
          <a:p>
            <a:pPr lvl="1"/>
            <a:r>
              <a:rPr lang="en-GB" dirty="0"/>
              <a:t>Number of items published in </a:t>
            </a:r>
            <a:r>
              <a:rPr lang="en-GB" dirty="0" smtClean="0"/>
              <a:t>2011:</a:t>
            </a:r>
            <a:r>
              <a:rPr lang="en-GB" dirty="0"/>
              <a:t>		</a:t>
            </a:r>
            <a:r>
              <a:rPr lang="en-GB" dirty="0" smtClean="0"/>
              <a:t>369</a:t>
            </a:r>
            <a:endParaRPr lang="en-GB" dirty="0"/>
          </a:p>
          <a:p>
            <a:pPr lvl="1"/>
            <a:r>
              <a:rPr lang="en-GB" dirty="0"/>
              <a:t>Number of cites in 2012 to these items:	</a:t>
            </a:r>
            <a:r>
              <a:rPr lang="en-GB" dirty="0" smtClean="0"/>
              <a:t>115</a:t>
            </a:r>
            <a:endParaRPr lang="en-GB" dirty="0"/>
          </a:p>
          <a:p>
            <a:pPr lvl="1"/>
            <a:r>
              <a:rPr lang="en-GB" dirty="0"/>
              <a:t>Immediacy index		</a:t>
            </a:r>
            <a:r>
              <a:rPr lang="en-GB" dirty="0" smtClean="0"/>
              <a:t>115/369</a:t>
            </a:r>
            <a:r>
              <a:rPr lang="en-GB" dirty="0"/>
              <a:t>		</a:t>
            </a:r>
            <a:r>
              <a:rPr lang="en-GB" dirty="0" smtClean="0"/>
              <a:t>0.31</a:t>
            </a:r>
            <a:endParaRPr lang="en-GB" dirty="0"/>
          </a:p>
          <a:p>
            <a:endParaRPr lang="en-GB" dirty="0"/>
          </a:p>
          <a:p>
            <a:endParaRPr lang="en-GB" dirty="0"/>
          </a:p>
        </p:txBody>
      </p:sp>
    </p:spTree>
    <p:extLst>
      <p:ext uri="{BB962C8B-B14F-4D97-AF65-F5344CB8AC3E}">
        <p14:creationId xmlns:p14="http://schemas.microsoft.com/office/powerpoint/2010/main" val="37092567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This is a snap-shot!</a:t>
            </a:r>
            <a:endParaRPr lang="en-GB" dirty="0"/>
          </a:p>
        </p:txBody>
      </p:sp>
      <p:sp>
        <p:nvSpPr>
          <p:cNvPr id="3" name="Content Placeholder 2"/>
          <p:cNvSpPr>
            <a:spLocks noGrp="1"/>
          </p:cNvSpPr>
          <p:nvPr>
            <p:ph idx="1"/>
          </p:nvPr>
        </p:nvSpPr>
        <p:spPr>
          <a:xfrm>
            <a:off x="457200" y="1600201"/>
            <a:ext cx="8229600" cy="2260848"/>
          </a:xfrm>
        </p:spPr>
        <p:txBody>
          <a:bodyPr/>
          <a:lstStyle/>
          <a:p>
            <a:pPr marL="342900" lvl="1" indent="-342900">
              <a:buFont typeface="Arial" pitchFamily="34" charset="0"/>
              <a:buChar char="•"/>
            </a:pPr>
            <a:r>
              <a:rPr lang="en-US" sz="3200" dirty="0"/>
              <a:t>Some disciplines </a:t>
            </a:r>
            <a:r>
              <a:rPr lang="en-US" sz="3200" dirty="0" smtClean="0"/>
              <a:t>may use </a:t>
            </a:r>
            <a:r>
              <a:rPr lang="en-US" sz="3200" dirty="0"/>
              <a:t>older material more or take time to cite new </a:t>
            </a:r>
            <a:r>
              <a:rPr lang="en-US" sz="3200" dirty="0" smtClean="0"/>
              <a:t>research – this is true of Food and Biotech</a:t>
            </a:r>
          </a:p>
          <a:p>
            <a:pPr marL="342900" lvl="1" indent="-342900">
              <a:buFont typeface="Arial" pitchFamily="34" charset="0"/>
              <a:buChar char="•"/>
            </a:pPr>
            <a:r>
              <a:rPr lang="en-US" sz="3200" dirty="0" smtClean="0"/>
              <a:t>5-year impact factor seems more relevant</a:t>
            </a:r>
            <a:endParaRPr lang="en-US" sz="3200" dirty="0"/>
          </a:p>
          <a:p>
            <a:endParaRPr lang="en-GB" dirty="0"/>
          </a:p>
        </p:txBody>
      </p:sp>
    </p:spTree>
    <p:extLst>
      <p:ext uri="{BB962C8B-B14F-4D97-AF65-F5344CB8AC3E}">
        <p14:creationId xmlns:p14="http://schemas.microsoft.com/office/powerpoint/2010/main" val="1123697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Generalised citation curve</a:t>
            </a:r>
            <a:endParaRPr lang="en-GB" dirty="0"/>
          </a:p>
        </p:txBody>
      </p:sp>
      <p:pic>
        <p:nvPicPr>
          <p:cNvPr id="4" name="Picture 2" descr="Grap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296785"/>
            <a:ext cx="7488832" cy="5508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72185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Caveats</a:t>
            </a:r>
            <a:endParaRPr lang="en-GB" dirty="0"/>
          </a:p>
        </p:txBody>
      </p:sp>
      <p:sp>
        <p:nvSpPr>
          <p:cNvPr id="3" name="Content Placeholder 2"/>
          <p:cNvSpPr>
            <a:spLocks noGrp="1"/>
          </p:cNvSpPr>
          <p:nvPr>
            <p:ph idx="1"/>
          </p:nvPr>
        </p:nvSpPr>
        <p:spPr>
          <a:xfrm>
            <a:off x="457200" y="1600200"/>
            <a:ext cx="8229600" cy="2116832"/>
          </a:xfrm>
        </p:spPr>
        <p:txBody>
          <a:bodyPr>
            <a:normAutofit fontScale="92500" lnSpcReduction="20000"/>
          </a:bodyPr>
          <a:lstStyle/>
          <a:p>
            <a:r>
              <a:rPr lang="en-GB" dirty="0" smtClean="0">
                <a:solidFill>
                  <a:srgbClr val="7030A0"/>
                </a:solidFill>
              </a:rPr>
              <a:t>Thus, journals publishing non source items could have inflated Impact factors </a:t>
            </a:r>
          </a:p>
          <a:p>
            <a:r>
              <a:rPr lang="en-GB" dirty="0" smtClean="0"/>
              <a:t>If we plot % citation versus % articles, the distribution is skewed. Is it valid to take an average citation over a non linear variation?</a:t>
            </a:r>
          </a:p>
          <a:p>
            <a:endParaRPr lang="en-GB" dirty="0"/>
          </a:p>
        </p:txBody>
      </p:sp>
      <p:grpSp>
        <p:nvGrpSpPr>
          <p:cNvPr id="23" name="Group 22"/>
          <p:cNvGrpSpPr/>
          <p:nvPr/>
        </p:nvGrpSpPr>
        <p:grpSpPr>
          <a:xfrm>
            <a:off x="1979712" y="3876828"/>
            <a:ext cx="4319502" cy="2209979"/>
            <a:chOff x="1979712" y="3876828"/>
            <a:chExt cx="4319502" cy="2209979"/>
          </a:xfrm>
        </p:grpSpPr>
        <p:cxnSp>
          <p:nvCxnSpPr>
            <p:cNvPr id="14" name="Straight Connector 13"/>
            <p:cNvCxnSpPr/>
            <p:nvPr/>
          </p:nvCxnSpPr>
          <p:spPr>
            <a:xfrm flipV="1">
              <a:off x="3472430" y="4576014"/>
              <a:ext cx="0" cy="1152128"/>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2987824" y="4129730"/>
              <a:ext cx="0" cy="1728192"/>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771800" y="5713906"/>
              <a:ext cx="2592288" cy="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9" name="Freeform 8"/>
            <p:cNvSpPr/>
            <p:nvPr/>
          </p:nvSpPr>
          <p:spPr>
            <a:xfrm>
              <a:off x="2988816" y="4246160"/>
              <a:ext cx="1959429" cy="1465943"/>
            </a:xfrm>
            <a:custGeom>
              <a:avLst/>
              <a:gdLst>
                <a:gd name="connsiteX0" fmla="*/ 0 w 1959429"/>
                <a:gd name="connsiteY0" fmla="*/ 1465943 h 1465943"/>
                <a:gd name="connsiteX1" fmla="*/ 362857 w 1959429"/>
                <a:gd name="connsiteY1" fmla="*/ 406400 h 1465943"/>
                <a:gd name="connsiteX2" fmla="*/ 1959429 w 1959429"/>
                <a:gd name="connsiteY2" fmla="*/ 0 h 1465943"/>
              </a:gdLst>
              <a:ahLst/>
              <a:cxnLst>
                <a:cxn ang="0">
                  <a:pos x="connsiteX0" y="connsiteY0"/>
                </a:cxn>
                <a:cxn ang="0">
                  <a:pos x="connsiteX1" y="connsiteY1"/>
                </a:cxn>
                <a:cxn ang="0">
                  <a:pos x="connsiteX2" y="connsiteY2"/>
                </a:cxn>
              </a:cxnLst>
              <a:rect l="l" t="t" r="r" b="b"/>
              <a:pathLst>
                <a:path w="1959429" h="1465943">
                  <a:moveTo>
                    <a:pt x="0" y="1465943"/>
                  </a:moveTo>
                  <a:cubicBezTo>
                    <a:pt x="18143" y="1058333"/>
                    <a:pt x="36286" y="650724"/>
                    <a:pt x="362857" y="406400"/>
                  </a:cubicBezTo>
                  <a:cubicBezTo>
                    <a:pt x="689428" y="162076"/>
                    <a:pt x="1324428" y="81038"/>
                    <a:pt x="1959429" y="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3199973" y="5717475"/>
              <a:ext cx="583814" cy="369332"/>
            </a:xfrm>
            <a:prstGeom prst="rect">
              <a:avLst/>
            </a:prstGeom>
            <a:noFill/>
          </p:spPr>
          <p:txBody>
            <a:bodyPr wrap="none" rtlCol="0">
              <a:spAutoFit/>
            </a:bodyPr>
            <a:lstStyle/>
            <a:p>
              <a:r>
                <a:rPr lang="en-GB" dirty="0" smtClean="0"/>
                <a:t>25%</a:t>
              </a:r>
              <a:endParaRPr lang="en-GB" dirty="0"/>
            </a:p>
          </p:txBody>
        </p:sp>
        <p:sp>
          <p:nvSpPr>
            <p:cNvPr id="17" name="TextBox 16"/>
            <p:cNvSpPr txBox="1"/>
            <p:nvPr/>
          </p:nvSpPr>
          <p:spPr>
            <a:xfrm>
              <a:off x="5220072" y="5532809"/>
              <a:ext cx="1079142" cy="369332"/>
            </a:xfrm>
            <a:prstGeom prst="rect">
              <a:avLst/>
            </a:prstGeom>
            <a:noFill/>
          </p:spPr>
          <p:txBody>
            <a:bodyPr wrap="none" rtlCol="0">
              <a:spAutoFit/>
            </a:bodyPr>
            <a:lstStyle/>
            <a:p>
              <a:r>
                <a:rPr lang="en-GB" dirty="0" smtClean="0"/>
                <a:t>% articles</a:t>
              </a:r>
              <a:endParaRPr lang="en-GB" dirty="0"/>
            </a:p>
          </p:txBody>
        </p:sp>
        <p:sp>
          <p:nvSpPr>
            <p:cNvPr id="18" name="TextBox 17"/>
            <p:cNvSpPr txBox="1"/>
            <p:nvPr/>
          </p:nvSpPr>
          <p:spPr>
            <a:xfrm>
              <a:off x="1979712" y="3876828"/>
              <a:ext cx="1199239" cy="369332"/>
            </a:xfrm>
            <a:prstGeom prst="rect">
              <a:avLst/>
            </a:prstGeom>
            <a:noFill/>
          </p:spPr>
          <p:txBody>
            <a:bodyPr wrap="none" rtlCol="0">
              <a:spAutoFit/>
            </a:bodyPr>
            <a:lstStyle/>
            <a:p>
              <a:r>
                <a:rPr lang="en-GB" dirty="0" smtClean="0"/>
                <a:t>% citations</a:t>
              </a:r>
              <a:endParaRPr lang="en-GB" dirty="0"/>
            </a:p>
          </p:txBody>
        </p:sp>
        <p:cxnSp>
          <p:nvCxnSpPr>
            <p:cNvPr id="20" name="Straight Connector 19"/>
            <p:cNvCxnSpPr/>
            <p:nvPr/>
          </p:nvCxnSpPr>
          <p:spPr>
            <a:xfrm flipH="1">
              <a:off x="2987824" y="4561778"/>
              <a:ext cx="504056" cy="0"/>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343630" y="4387930"/>
              <a:ext cx="583814" cy="369332"/>
            </a:xfrm>
            <a:prstGeom prst="rect">
              <a:avLst/>
            </a:prstGeom>
            <a:noFill/>
          </p:spPr>
          <p:txBody>
            <a:bodyPr wrap="none" rtlCol="0">
              <a:spAutoFit/>
            </a:bodyPr>
            <a:lstStyle/>
            <a:p>
              <a:r>
                <a:rPr lang="en-GB" dirty="0"/>
                <a:t>7</a:t>
              </a:r>
              <a:r>
                <a:rPr lang="en-GB" dirty="0" smtClean="0"/>
                <a:t>5%</a:t>
              </a:r>
              <a:endParaRPr lang="en-GB" dirty="0"/>
            </a:p>
          </p:txBody>
        </p:sp>
      </p:grpSp>
    </p:spTree>
    <p:extLst>
      <p:ext uri="{BB962C8B-B14F-4D97-AF65-F5344CB8AC3E}">
        <p14:creationId xmlns:p14="http://schemas.microsoft.com/office/powerpoint/2010/main" val="5537577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Caveats…continued</a:t>
            </a:r>
            <a:endParaRPr lang="en-GB" dirty="0"/>
          </a:p>
        </p:txBody>
      </p:sp>
      <p:sp>
        <p:nvSpPr>
          <p:cNvPr id="3" name="Content Placeholder 2"/>
          <p:cNvSpPr>
            <a:spLocks noGrp="1"/>
          </p:cNvSpPr>
          <p:nvPr>
            <p:ph idx="1"/>
          </p:nvPr>
        </p:nvSpPr>
        <p:spPr/>
        <p:txBody>
          <a:bodyPr>
            <a:normAutofit/>
          </a:bodyPr>
          <a:lstStyle/>
          <a:p>
            <a:r>
              <a:rPr lang="en-US" sz="2800" dirty="0" smtClean="0"/>
              <a:t>Citation </a:t>
            </a:r>
            <a:r>
              <a:rPr lang="en-US" sz="2800" dirty="0" err="1" smtClean="0"/>
              <a:t>behaviour</a:t>
            </a:r>
            <a:r>
              <a:rPr lang="en-US" sz="2800" dirty="0" smtClean="0"/>
              <a:t> within an area and across different areas are very different!</a:t>
            </a:r>
          </a:p>
          <a:p>
            <a:r>
              <a:rPr lang="en-US" sz="2800" dirty="0" smtClean="0"/>
              <a:t>The impact factor of journals with very high citation </a:t>
            </a:r>
            <a:r>
              <a:rPr lang="en-US" sz="2800" u="sng" dirty="0" smtClean="0"/>
              <a:t>in a given area </a:t>
            </a:r>
            <a:r>
              <a:rPr lang="en-US" sz="2800" dirty="0" smtClean="0"/>
              <a:t>is very high and it tails off rapidly</a:t>
            </a:r>
          </a:p>
          <a:p>
            <a:endParaRPr lang="en-US" sz="2800" dirty="0" smtClean="0"/>
          </a:p>
        </p:txBody>
      </p:sp>
      <p:graphicFrame>
        <p:nvGraphicFramePr>
          <p:cNvPr id="4" name="Table 3"/>
          <p:cNvGraphicFramePr>
            <a:graphicFrameLocks noGrp="1"/>
          </p:cNvGraphicFramePr>
          <p:nvPr>
            <p:extLst>
              <p:ext uri="{D42A27DB-BD31-4B8C-83A1-F6EECF244321}">
                <p14:modId xmlns:p14="http://schemas.microsoft.com/office/powerpoint/2010/main" val="929578678"/>
              </p:ext>
            </p:extLst>
          </p:nvPr>
        </p:nvGraphicFramePr>
        <p:xfrm>
          <a:off x="1547664" y="3933056"/>
          <a:ext cx="6096000" cy="2489200"/>
        </p:xfrm>
        <a:graphic>
          <a:graphicData uri="http://schemas.openxmlformats.org/drawingml/2006/table">
            <a:tbl>
              <a:tblPr firstRow="1" bandRow="1">
                <a:tableStyleId>{5C22544A-7EE6-4342-B048-85BDC9FD1C3A}</a:tableStyleId>
              </a:tblPr>
              <a:tblGrid>
                <a:gridCol w="2032000"/>
                <a:gridCol w="2032000"/>
                <a:gridCol w="2032000"/>
              </a:tblGrid>
              <a:tr h="139040">
                <a:tc>
                  <a:txBody>
                    <a:bodyPr/>
                    <a:lstStyle/>
                    <a:p>
                      <a:r>
                        <a:rPr lang="en-GB" dirty="0" smtClean="0"/>
                        <a:t>Journal</a:t>
                      </a:r>
                      <a:endParaRPr lang="en-GB" dirty="0"/>
                    </a:p>
                  </a:txBody>
                  <a:tcPr/>
                </a:tc>
                <a:tc>
                  <a:txBody>
                    <a:bodyPr/>
                    <a:lstStyle/>
                    <a:p>
                      <a:r>
                        <a:rPr lang="en-GB" dirty="0" smtClean="0"/>
                        <a:t>Citations</a:t>
                      </a:r>
                      <a:endParaRPr lang="en-GB" dirty="0"/>
                    </a:p>
                  </a:txBody>
                  <a:tcPr/>
                </a:tc>
                <a:tc>
                  <a:txBody>
                    <a:bodyPr/>
                    <a:lstStyle/>
                    <a:p>
                      <a:r>
                        <a:rPr lang="en-GB" dirty="0" smtClean="0"/>
                        <a:t>Impact factor</a:t>
                      </a:r>
                      <a:endParaRPr lang="en-GB" dirty="0"/>
                    </a:p>
                  </a:txBody>
                  <a:tcPr/>
                </a:tc>
              </a:tr>
              <a:tr h="370840">
                <a:tc>
                  <a:txBody>
                    <a:bodyPr/>
                    <a:lstStyle/>
                    <a:p>
                      <a:r>
                        <a:rPr lang="en-GB" dirty="0" smtClean="0"/>
                        <a:t>New England J Med</a:t>
                      </a:r>
                      <a:endParaRPr lang="en-GB" dirty="0"/>
                    </a:p>
                  </a:txBody>
                  <a:tcPr/>
                </a:tc>
                <a:tc>
                  <a:txBody>
                    <a:bodyPr/>
                    <a:lstStyle/>
                    <a:p>
                      <a:r>
                        <a:rPr lang="en-GB" dirty="0" smtClean="0"/>
                        <a:t>216752</a:t>
                      </a:r>
                      <a:endParaRPr lang="en-GB" dirty="0"/>
                    </a:p>
                  </a:txBody>
                  <a:tcPr/>
                </a:tc>
                <a:tc>
                  <a:txBody>
                    <a:bodyPr/>
                    <a:lstStyle/>
                    <a:p>
                      <a:r>
                        <a:rPr lang="en-GB" dirty="0" smtClean="0"/>
                        <a:t>47.05</a:t>
                      </a:r>
                      <a:endParaRPr lang="en-GB" dirty="0"/>
                    </a:p>
                  </a:txBody>
                  <a:tcPr/>
                </a:tc>
              </a:tr>
              <a:tr h="370840">
                <a:tc>
                  <a:txBody>
                    <a:bodyPr/>
                    <a:lstStyle/>
                    <a:p>
                      <a:r>
                        <a:rPr lang="en-GB" dirty="0" smtClean="0"/>
                        <a:t>Lancet</a:t>
                      </a:r>
                      <a:endParaRPr lang="en-GB" dirty="0"/>
                    </a:p>
                  </a:txBody>
                  <a:tcPr/>
                </a:tc>
                <a:tc>
                  <a:txBody>
                    <a:bodyPr/>
                    <a:lstStyle/>
                    <a:p>
                      <a:r>
                        <a:rPr lang="en-GB" dirty="0" smtClean="0"/>
                        <a:t>152843</a:t>
                      </a:r>
                      <a:endParaRPr lang="en-GB" dirty="0"/>
                    </a:p>
                  </a:txBody>
                  <a:tcPr/>
                </a:tc>
                <a:tc>
                  <a:txBody>
                    <a:bodyPr/>
                    <a:lstStyle/>
                    <a:p>
                      <a:r>
                        <a:rPr lang="en-GB" dirty="0" smtClean="0"/>
                        <a:t>30.76</a:t>
                      </a:r>
                      <a:endParaRPr lang="en-GB" dirty="0"/>
                    </a:p>
                  </a:txBody>
                  <a:tcPr/>
                </a:tc>
              </a:tr>
              <a:tr h="370840">
                <a:tc>
                  <a:txBody>
                    <a:bodyPr/>
                    <a:lstStyle/>
                    <a:p>
                      <a:r>
                        <a:rPr lang="en-GB" dirty="0" smtClean="0"/>
                        <a:t>British Medical J</a:t>
                      </a:r>
                      <a:endParaRPr lang="en-GB" dirty="0"/>
                    </a:p>
                  </a:txBody>
                  <a:tcPr/>
                </a:tc>
                <a:tc>
                  <a:txBody>
                    <a:bodyPr/>
                    <a:lstStyle/>
                    <a:p>
                      <a:r>
                        <a:rPr lang="en-GB" dirty="0" smtClean="0"/>
                        <a:t>71175</a:t>
                      </a:r>
                      <a:endParaRPr lang="en-GB" dirty="0"/>
                    </a:p>
                  </a:txBody>
                  <a:tcPr/>
                </a:tc>
                <a:tc>
                  <a:txBody>
                    <a:bodyPr/>
                    <a:lstStyle/>
                    <a:p>
                      <a:r>
                        <a:rPr lang="en-GB" dirty="0" smtClean="0"/>
                        <a:t>13.67</a:t>
                      </a:r>
                      <a:endParaRPr lang="en-GB" dirty="0"/>
                    </a:p>
                  </a:txBody>
                  <a:tcPr/>
                </a:tc>
              </a:tr>
              <a:tr h="370840">
                <a:tc>
                  <a:txBody>
                    <a:bodyPr/>
                    <a:lstStyle/>
                    <a:p>
                      <a:r>
                        <a:rPr lang="en-GB" dirty="0" smtClean="0"/>
                        <a:t>Medicine</a:t>
                      </a:r>
                      <a:endParaRPr lang="en-GB" dirty="0"/>
                    </a:p>
                  </a:txBody>
                  <a:tcPr/>
                </a:tc>
                <a:tc>
                  <a:txBody>
                    <a:bodyPr/>
                    <a:lstStyle/>
                    <a:p>
                      <a:r>
                        <a:rPr lang="en-GB" dirty="0" smtClean="0"/>
                        <a:t>5246</a:t>
                      </a:r>
                      <a:endParaRPr lang="en-GB" dirty="0"/>
                    </a:p>
                  </a:txBody>
                  <a:tcPr/>
                </a:tc>
                <a:tc>
                  <a:txBody>
                    <a:bodyPr/>
                    <a:lstStyle/>
                    <a:p>
                      <a:r>
                        <a:rPr lang="en-GB" dirty="0" smtClean="0"/>
                        <a:t>5.054</a:t>
                      </a:r>
                      <a:endParaRPr lang="en-GB" dirty="0"/>
                    </a:p>
                  </a:txBody>
                  <a:tcPr/>
                </a:tc>
              </a:tr>
              <a:tr h="370840">
                <a:tc>
                  <a:txBody>
                    <a:bodyPr/>
                    <a:lstStyle/>
                    <a:p>
                      <a:r>
                        <a:rPr lang="en-GB" dirty="0" smtClean="0"/>
                        <a:t>British Medical Bulletin</a:t>
                      </a:r>
                      <a:endParaRPr lang="en-GB" dirty="0"/>
                    </a:p>
                  </a:txBody>
                  <a:tcPr/>
                </a:tc>
                <a:tc>
                  <a:txBody>
                    <a:bodyPr/>
                    <a:lstStyle/>
                    <a:p>
                      <a:r>
                        <a:rPr lang="en-GB" dirty="0" smtClean="0"/>
                        <a:t>2685</a:t>
                      </a:r>
                      <a:endParaRPr lang="en-GB" dirty="0"/>
                    </a:p>
                  </a:txBody>
                  <a:tcPr/>
                </a:tc>
                <a:tc>
                  <a:txBody>
                    <a:bodyPr/>
                    <a:lstStyle/>
                    <a:p>
                      <a:r>
                        <a:rPr lang="en-GB" dirty="0" smtClean="0"/>
                        <a:t>2.9</a:t>
                      </a:r>
                      <a:endParaRPr lang="en-GB" dirty="0"/>
                    </a:p>
                  </a:txBody>
                  <a:tcPr/>
                </a:tc>
              </a:tr>
            </a:tbl>
          </a:graphicData>
        </a:graphic>
      </p:graphicFrame>
    </p:spTree>
    <p:extLst>
      <p:ext uri="{BB962C8B-B14F-4D97-AF65-F5344CB8AC3E}">
        <p14:creationId xmlns:p14="http://schemas.microsoft.com/office/powerpoint/2010/main" val="32746961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Caveats…continued</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Average impact factors for journals across different areas are very different</a:t>
            </a:r>
          </a:p>
          <a:p>
            <a:endParaRPr lang="en-GB" dirty="0" smtClean="0"/>
          </a:p>
          <a:p>
            <a:endParaRPr lang="en-GB" dirty="0"/>
          </a:p>
          <a:p>
            <a:endParaRPr lang="en-GB" dirty="0" smtClean="0"/>
          </a:p>
          <a:p>
            <a:endParaRPr lang="en-GB" dirty="0"/>
          </a:p>
          <a:p>
            <a:endParaRPr lang="en-GB" dirty="0" smtClean="0"/>
          </a:p>
          <a:p>
            <a:endParaRPr lang="en-GB" dirty="0" smtClean="0"/>
          </a:p>
          <a:p>
            <a:r>
              <a:rPr lang="en-GB" sz="3300" b="1" dirty="0" smtClean="0">
                <a:solidFill>
                  <a:srgbClr val="C00000"/>
                </a:solidFill>
              </a:rPr>
              <a:t>DO NOT COMPARE IMPACT FACTORS ACROSS AREAS</a:t>
            </a:r>
            <a:endParaRPr lang="en-GB" sz="3300" b="1" dirty="0">
              <a:solidFill>
                <a:srgbClr val="C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482835426"/>
              </p:ext>
            </p:extLst>
          </p:nvPr>
        </p:nvGraphicFramePr>
        <p:xfrm>
          <a:off x="1187624" y="2564904"/>
          <a:ext cx="6096000" cy="249428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GB" dirty="0" smtClean="0"/>
                        <a:t>Subject Area</a:t>
                      </a:r>
                      <a:endParaRPr lang="en-GB" dirty="0"/>
                    </a:p>
                  </a:txBody>
                  <a:tcPr/>
                </a:tc>
                <a:tc>
                  <a:txBody>
                    <a:bodyPr/>
                    <a:lstStyle/>
                    <a:p>
                      <a:r>
                        <a:rPr lang="en-GB" dirty="0" smtClean="0"/>
                        <a:t>Average Impact</a:t>
                      </a:r>
                      <a:r>
                        <a:rPr lang="en-GB" baseline="0" dirty="0" smtClean="0"/>
                        <a:t> factor</a:t>
                      </a:r>
                      <a:endParaRPr lang="en-GB" dirty="0"/>
                    </a:p>
                  </a:txBody>
                  <a:tcPr/>
                </a:tc>
              </a:tr>
              <a:tr h="370840">
                <a:tc>
                  <a:txBody>
                    <a:bodyPr/>
                    <a:lstStyle/>
                    <a:p>
                      <a:r>
                        <a:rPr lang="en-GB" dirty="0" smtClean="0"/>
                        <a:t>Biochemistry, Genetics, Molecular Biology</a:t>
                      </a:r>
                      <a:endParaRPr lang="en-GB" dirty="0"/>
                    </a:p>
                  </a:txBody>
                  <a:tcPr/>
                </a:tc>
                <a:tc>
                  <a:txBody>
                    <a:bodyPr/>
                    <a:lstStyle/>
                    <a:p>
                      <a:r>
                        <a:rPr lang="en-GB" dirty="0" smtClean="0"/>
                        <a:t>5.8</a:t>
                      </a:r>
                      <a:endParaRPr lang="en-GB" dirty="0"/>
                    </a:p>
                  </a:txBody>
                  <a:tcPr/>
                </a:tc>
              </a:tr>
              <a:tr h="370840">
                <a:tc>
                  <a:txBody>
                    <a:bodyPr/>
                    <a:lstStyle/>
                    <a:p>
                      <a:r>
                        <a:rPr lang="en-GB" dirty="0" smtClean="0"/>
                        <a:t>Immunology Microbiology</a:t>
                      </a:r>
                      <a:endParaRPr lang="en-GB" dirty="0"/>
                    </a:p>
                  </a:txBody>
                  <a:tcPr/>
                </a:tc>
                <a:tc>
                  <a:txBody>
                    <a:bodyPr/>
                    <a:lstStyle/>
                    <a:p>
                      <a:r>
                        <a:rPr lang="en-GB" dirty="0" smtClean="0"/>
                        <a:t>3.5</a:t>
                      </a:r>
                      <a:endParaRPr lang="en-GB" dirty="0"/>
                    </a:p>
                  </a:txBody>
                  <a:tcPr/>
                </a:tc>
              </a:tr>
              <a:tr h="370840">
                <a:tc>
                  <a:txBody>
                    <a:bodyPr/>
                    <a:lstStyle/>
                    <a:p>
                      <a:r>
                        <a:rPr lang="en-GB" dirty="0" smtClean="0"/>
                        <a:t>Chemical Engineering</a:t>
                      </a:r>
                      <a:endParaRPr lang="en-GB" dirty="0"/>
                    </a:p>
                  </a:txBody>
                  <a:tcPr/>
                </a:tc>
                <a:tc>
                  <a:txBody>
                    <a:bodyPr/>
                    <a:lstStyle/>
                    <a:p>
                      <a:r>
                        <a:rPr lang="en-GB" dirty="0" smtClean="0"/>
                        <a:t>2.4</a:t>
                      </a:r>
                      <a:endParaRPr lang="en-GB" dirty="0"/>
                    </a:p>
                  </a:txBody>
                  <a:tcPr/>
                </a:tc>
              </a:tr>
              <a:tr h="370840">
                <a:tc>
                  <a:txBody>
                    <a:bodyPr/>
                    <a:lstStyle/>
                    <a:p>
                      <a:r>
                        <a:rPr lang="en-GB" dirty="0" smtClean="0"/>
                        <a:t>Mathematics</a:t>
                      </a:r>
                      <a:endParaRPr lang="en-GB" dirty="0"/>
                    </a:p>
                  </a:txBody>
                  <a:tcPr/>
                </a:tc>
                <a:tc>
                  <a:txBody>
                    <a:bodyPr/>
                    <a:lstStyle/>
                    <a:p>
                      <a:r>
                        <a:rPr lang="en-GB" dirty="0" smtClean="0"/>
                        <a:t>0.9</a:t>
                      </a:r>
                      <a:endParaRPr lang="en-GB" dirty="0"/>
                    </a:p>
                  </a:txBody>
                  <a:tcPr/>
                </a:tc>
              </a:tr>
              <a:tr h="370840">
                <a:tc>
                  <a:txBody>
                    <a:bodyPr/>
                    <a:lstStyle/>
                    <a:p>
                      <a:r>
                        <a:rPr lang="en-GB" dirty="0" smtClean="0"/>
                        <a:t>Arts and Humanity</a:t>
                      </a:r>
                      <a:endParaRPr lang="en-GB" dirty="0"/>
                    </a:p>
                  </a:txBody>
                  <a:tcPr/>
                </a:tc>
                <a:tc>
                  <a:txBody>
                    <a:bodyPr/>
                    <a:lstStyle/>
                    <a:p>
                      <a:r>
                        <a:rPr lang="en-GB" dirty="0" smtClean="0"/>
                        <a:t>&lt;0.5</a:t>
                      </a:r>
                      <a:endParaRPr lang="en-GB" dirty="0"/>
                    </a:p>
                  </a:txBody>
                  <a:tcPr/>
                </a:tc>
              </a:tr>
            </a:tbl>
          </a:graphicData>
        </a:graphic>
      </p:graphicFrame>
    </p:spTree>
    <p:extLst>
      <p:ext uri="{BB962C8B-B14F-4D97-AF65-F5344CB8AC3E}">
        <p14:creationId xmlns:p14="http://schemas.microsoft.com/office/powerpoint/2010/main" val="6168945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Caveats…continued</a:t>
            </a:r>
          </a:p>
        </p:txBody>
      </p:sp>
      <p:sp>
        <p:nvSpPr>
          <p:cNvPr id="3" name="Content Placeholder 2"/>
          <p:cNvSpPr>
            <a:spLocks noGrp="1"/>
          </p:cNvSpPr>
          <p:nvPr>
            <p:ph idx="1"/>
          </p:nvPr>
        </p:nvSpPr>
        <p:spPr/>
        <p:txBody>
          <a:bodyPr/>
          <a:lstStyle/>
          <a:p>
            <a:r>
              <a:rPr lang="en-US" sz="2800" dirty="0" smtClean="0"/>
              <a:t>Biased toward English-language journals (mainly published in USA/EU/Australia!)</a:t>
            </a:r>
          </a:p>
          <a:p>
            <a:pPr lvl="1"/>
            <a:r>
              <a:rPr lang="en-US" dirty="0" smtClean="0"/>
              <a:t>ISI has recently added several hundred non-English journals</a:t>
            </a:r>
          </a:p>
          <a:p>
            <a:pPr lvl="1"/>
            <a:r>
              <a:rPr lang="en-US" b="1" dirty="0" smtClean="0">
                <a:solidFill>
                  <a:srgbClr val="7030A0"/>
                </a:solidFill>
              </a:rPr>
              <a:t>Worth finding out how many Spanish journals have been added in food and biotech areas (ask your librarian!)</a:t>
            </a:r>
          </a:p>
          <a:p>
            <a:endParaRPr lang="en-GB" dirty="0"/>
          </a:p>
        </p:txBody>
      </p:sp>
    </p:spTree>
    <p:extLst>
      <p:ext uri="{BB962C8B-B14F-4D97-AF65-F5344CB8AC3E}">
        <p14:creationId xmlns:p14="http://schemas.microsoft.com/office/powerpoint/2010/main" val="38475184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a:t>
            </a:r>
            <a:r>
              <a:rPr lang="en-GB" dirty="0" err="1" smtClean="0"/>
              <a:t>bibliometrics</a:t>
            </a:r>
            <a:r>
              <a:rPr lang="en-GB" dirty="0" smtClean="0"/>
              <a:t> – Eigen factor</a:t>
            </a:r>
            <a:endParaRPr lang="en-GB" dirty="0"/>
          </a:p>
        </p:txBody>
      </p:sp>
      <p:sp>
        <p:nvSpPr>
          <p:cNvPr id="3" name="Content Placeholder 2"/>
          <p:cNvSpPr>
            <a:spLocks noGrp="1"/>
          </p:cNvSpPr>
          <p:nvPr>
            <p:ph idx="1"/>
          </p:nvPr>
        </p:nvSpPr>
        <p:spPr/>
        <p:txBody>
          <a:bodyPr>
            <a:normAutofit fontScale="85000" lnSpcReduction="10000"/>
          </a:bodyPr>
          <a:lstStyle/>
          <a:p>
            <a:r>
              <a:rPr lang="en-GB" dirty="0"/>
              <a:t>The </a:t>
            </a:r>
            <a:r>
              <a:rPr lang="en-GB" dirty="0" err="1"/>
              <a:t>Eigenfactor</a:t>
            </a:r>
            <a:r>
              <a:rPr lang="en-GB" dirty="0"/>
              <a:t> of </a:t>
            </a:r>
            <a:r>
              <a:rPr lang="en-GB" dirty="0" smtClean="0"/>
              <a:t>a journal J in </a:t>
            </a:r>
            <a:r>
              <a:rPr lang="en-GB" dirty="0"/>
              <a:t>year X is defined as the percentage of weighted citations received by J in X to any item published in (X-1), (X-2), (X-3), (X-4), or (X-5), out of the total citations received by all journals in the dataset. Only citations received from a journal other than J are counted. The </a:t>
            </a:r>
            <a:r>
              <a:rPr lang="en-GB" dirty="0" err="1"/>
              <a:t>Eigenfactor</a:t>
            </a:r>
            <a:r>
              <a:rPr lang="en-GB" dirty="0"/>
              <a:t> is not corrected by article count, and so is a measure of the influence of a particular journal; bigger and highly-cited journals will tend to be ranked highly</a:t>
            </a:r>
            <a:r>
              <a:rPr lang="en-GB" dirty="0" smtClean="0"/>
              <a:t>.</a:t>
            </a:r>
          </a:p>
          <a:p>
            <a:r>
              <a:rPr lang="en-GB" dirty="0" err="1"/>
              <a:t>Eigenfactor</a:t>
            </a:r>
            <a:r>
              <a:rPr lang="en-GB" dirty="0"/>
              <a:t> scores are measures of a journal's importance</a:t>
            </a:r>
          </a:p>
        </p:txBody>
      </p:sp>
    </p:spTree>
    <p:extLst>
      <p:ext uri="{BB962C8B-B14F-4D97-AF65-F5344CB8AC3E}">
        <p14:creationId xmlns:p14="http://schemas.microsoft.com/office/powerpoint/2010/main" val="26499878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Scope of the talk</a:t>
            </a:r>
            <a:endParaRPr lang="en-GB" dirty="0"/>
          </a:p>
        </p:txBody>
      </p:sp>
      <p:sp>
        <p:nvSpPr>
          <p:cNvPr id="3" name="Content Placeholder 2"/>
          <p:cNvSpPr>
            <a:spLocks noGrp="1"/>
          </p:cNvSpPr>
          <p:nvPr>
            <p:ph idx="1"/>
          </p:nvPr>
        </p:nvSpPr>
        <p:spPr/>
        <p:txBody>
          <a:bodyPr>
            <a:normAutofit lnSpcReduction="10000"/>
          </a:bodyPr>
          <a:lstStyle/>
          <a:p>
            <a:r>
              <a:rPr lang="en-GB" b="1" dirty="0">
                <a:solidFill>
                  <a:srgbClr val="7030A0"/>
                </a:solidFill>
              </a:rPr>
              <a:t>W</a:t>
            </a:r>
            <a:r>
              <a:rPr lang="en-GB" b="1" dirty="0" smtClean="0">
                <a:solidFill>
                  <a:srgbClr val="7030A0"/>
                </a:solidFill>
              </a:rPr>
              <a:t>hat </a:t>
            </a:r>
            <a:r>
              <a:rPr lang="en-GB" b="1" dirty="0">
                <a:solidFill>
                  <a:srgbClr val="7030A0"/>
                </a:solidFill>
              </a:rPr>
              <a:t>constitutes a good research </a:t>
            </a:r>
            <a:r>
              <a:rPr lang="en-GB" b="1" dirty="0" smtClean="0">
                <a:solidFill>
                  <a:srgbClr val="7030A0"/>
                </a:solidFill>
              </a:rPr>
              <a:t>paper? </a:t>
            </a:r>
          </a:p>
          <a:p>
            <a:r>
              <a:rPr lang="en-GB" dirty="0" smtClean="0"/>
              <a:t>How </a:t>
            </a:r>
            <a:r>
              <a:rPr lang="en-GB" dirty="0"/>
              <a:t>to approach publishing your research </a:t>
            </a:r>
            <a:r>
              <a:rPr lang="en-GB" dirty="0" smtClean="0"/>
              <a:t>work</a:t>
            </a:r>
            <a:r>
              <a:rPr lang="en-GB" dirty="0"/>
              <a:t>?</a:t>
            </a:r>
            <a:endParaRPr lang="en-GB" dirty="0" smtClean="0"/>
          </a:p>
          <a:p>
            <a:r>
              <a:rPr lang="en-GB" b="1" dirty="0" smtClean="0">
                <a:solidFill>
                  <a:srgbClr val="7030A0"/>
                </a:solidFill>
              </a:rPr>
              <a:t>Journal</a:t>
            </a:r>
            <a:r>
              <a:rPr lang="en-GB" dirty="0" smtClean="0">
                <a:solidFill>
                  <a:srgbClr val="7030A0"/>
                </a:solidFill>
              </a:rPr>
              <a:t> </a:t>
            </a:r>
            <a:r>
              <a:rPr lang="en-GB" dirty="0" err="1" smtClean="0">
                <a:solidFill>
                  <a:srgbClr val="7030A0"/>
                </a:solidFill>
              </a:rPr>
              <a:t>bibliometrics</a:t>
            </a:r>
            <a:r>
              <a:rPr lang="en-GB" dirty="0" smtClean="0">
                <a:solidFill>
                  <a:srgbClr val="7030A0"/>
                </a:solidFill>
              </a:rPr>
              <a:t>:</a:t>
            </a:r>
          </a:p>
          <a:p>
            <a:pPr lvl="1"/>
            <a:r>
              <a:rPr lang="en-GB" b="1" dirty="0" smtClean="0">
                <a:solidFill>
                  <a:srgbClr val="7030A0"/>
                </a:solidFill>
              </a:rPr>
              <a:t>What </a:t>
            </a:r>
            <a:r>
              <a:rPr lang="en-GB" b="1" dirty="0">
                <a:solidFill>
                  <a:srgbClr val="7030A0"/>
                </a:solidFill>
              </a:rPr>
              <a:t>is impact </a:t>
            </a:r>
            <a:r>
              <a:rPr lang="en-GB" b="1" dirty="0" smtClean="0">
                <a:solidFill>
                  <a:srgbClr val="7030A0"/>
                </a:solidFill>
              </a:rPr>
              <a:t>factor? </a:t>
            </a:r>
          </a:p>
          <a:p>
            <a:pPr lvl="1"/>
            <a:r>
              <a:rPr lang="en-GB" b="1" dirty="0" smtClean="0">
                <a:solidFill>
                  <a:srgbClr val="7030A0"/>
                </a:solidFill>
              </a:rPr>
              <a:t>What </a:t>
            </a:r>
            <a:r>
              <a:rPr lang="en-GB" b="1" dirty="0">
                <a:solidFill>
                  <a:srgbClr val="7030A0"/>
                </a:solidFill>
              </a:rPr>
              <a:t>are other </a:t>
            </a:r>
            <a:r>
              <a:rPr lang="en-GB" b="1" dirty="0" err="1">
                <a:solidFill>
                  <a:srgbClr val="7030A0"/>
                </a:solidFill>
              </a:rPr>
              <a:t>bibliometric</a:t>
            </a:r>
            <a:r>
              <a:rPr lang="en-GB" b="1" dirty="0">
                <a:solidFill>
                  <a:srgbClr val="7030A0"/>
                </a:solidFill>
              </a:rPr>
              <a:t> </a:t>
            </a:r>
            <a:r>
              <a:rPr lang="en-GB" b="1" dirty="0" smtClean="0">
                <a:solidFill>
                  <a:srgbClr val="7030A0"/>
                </a:solidFill>
              </a:rPr>
              <a:t>indicators? </a:t>
            </a:r>
          </a:p>
          <a:p>
            <a:pPr lvl="1"/>
            <a:r>
              <a:rPr lang="en-GB" b="1" dirty="0" smtClean="0">
                <a:solidFill>
                  <a:srgbClr val="7030A0"/>
                </a:solidFill>
              </a:rPr>
              <a:t>What </a:t>
            </a:r>
            <a:r>
              <a:rPr lang="en-GB" b="1" dirty="0">
                <a:solidFill>
                  <a:srgbClr val="7030A0"/>
                </a:solidFill>
              </a:rPr>
              <a:t>is the link between journal </a:t>
            </a:r>
            <a:r>
              <a:rPr lang="en-GB" b="1" dirty="0" err="1">
                <a:solidFill>
                  <a:srgbClr val="7030A0"/>
                </a:solidFill>
              </a:rPr>
              <a:t>bibliometrics</a:t>
            </a:r>
            <a:r>
              <a:rPr lang="en-GB" b="1" dirty="0">
                <a:solidFill>
                  <a:srgbClr val="7030A0"/>
                </a:solidFill>
              </a:rPr>
              <a:t> and research quality (if any</a:t>
            </a:r>
            <a:r>
              <a:rPr lang="en-GB" b="1" dirty="0" smtClean="0">
                <a:solidFill>
                  <a:srgbClr val="7030A0"/>
                </a:solidFill>
              </a:rPr>
              <a:t>!)</a:t>
            </a:r>
          </a:p>
          <a:p>
            <a:r>
              <a:rPr lang="en-GB" dirty="0" smtClean="0"/>
              <a:t>New paradigms in publishing - “open access”</a:t>
            </a:r>
            <a:endParaRPr lang="en-GB" dirty="0"/>
          </a:p>
        </p:txBody>
      </p:sp>
    </p:spTree>
    <p:extLst>
      <p:ext uri="{BB962C8B-B14F-4D97-AF65-F5344CB8AC3E}">
        <p14:creationId xmlns:p14="http://schemas.microsoft.com/office/powerpoint/2010/main" val="1113158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h-index</a:t>
            </a:r>
            <a:endParaRPr lang="en-GB" dirty="0"/>
          </a:p>
        </p:txBody>
      </p:sp>
      <p:sp>
        <p:nvSpPr>
          <p:cNvPr id="3" name="Content Placeholder 2"/>
          <p:cNvSpPr>
            <a:spLocks noGrp="1"/>
          </p:cNvSpPr>
          <p:nvPr>
            <p:ph idx="1"/>
          </p:nvPr>
        </p:nvSpPr>
        <p:spPr>
          <a:xfrm>
            <a:off x="457200" y="1600201"/>
            <a:ext cx="8229600" cy="2116832"/>
          </a:xfrm>
        </p:spPr>
        <p:txBody>
          <a:bodyPr/>
          <a:lstStyle/>
          <a:p>
            <a:r>
              <a:rPr lang="en-GB" i="1" dirty="0"/>
              <a:t>A scientist has index</a:t>
            </a:r>
            <a:r>
              <a:rPr lang="en-GB" dirty="0"/>
              <a:t> h </a:t>
            </a:r>
            <a:r>
              <a:rPr lang="en-GB" i="1" dirty="0"/>
              <a:t>if</a:t>
            </a:r>
            <a:r>
              <a:rPr lang="en-GB" dirty="0"/>
              <a:t> h </a:t>
            </a:r>
            <a:r>
              <a:rPr lang="en-GB" i="1" dirty="0"/>
              <a:t>of his/her</a:t>
            </a:r>
            <a:r>
              <a:rPr lang="en-GB" dirty="0"/>
              <a:t> </a:t>
            </a:r>
            <a:r>
              <a:rPr lang="en-GB" dirty="0" err="1"/>
              <a:t>N</a:t>
            </a:r>
            <a:r>
              <a:rPr lang="en-GB" baseline="-25000" dirty="0" err="1"/>
              <a:t>p</a:t>
            </a:r>
            <a:r>
              <a:rPr lang="en-GB" dirty="0"/>
              <a:t> </a:t>
            </a:r>
            <a:r>
              <a:rPr lang="en-GB" i="1" dirty="0"/>
              <a:t>papers have at least</a:t>
            </a:r>
            <a:r>
              <a:rPr lang="en-GB" dirty="0"/>
              <a:t> h </a:t>
            </a:r>
            <a:r>
              <a:rPr lang="en-GB" i="1" dirty="0"/>
              <a:t>citations each, and the other (</a:t>
            </a:r>
            <a:r>
              <a:rPr lang="en-GB" dirty="0" err="1"/>
              <a:t>N</a:t>
            </a:r>
            <a:r>
              <a:rPr lang="en-GB" baseline="-25000" dirty="0" err="1"/>
              <a:t>p</a:t>
            </a:r>
            <a:r>
              <a:rPr lang="en-GB" i="1" dirty="0"/>
              <a:t> − </a:t>
            </a:r>
            <a:r>
              <a:rPr lang="en-GB" dirty="0"/>
              <a:t>h</a:t>
            </a:r>
            <a:r>
              <a:rPr lang="en-GB" i="1" dirty="0"/>
              <a:t>) papers have no more than</a:t>
            </a:r>
            <a:r>
              <a:rPr lang="en-GB" dirty="0"/>
              <a:t> h </a:t>
            </a:r>
            <a:r>
              <a:rPr lang="en-GB" i="1" dirty="0"/>
              <a:t>citations each.</a:t>
            </a:r>
            <a:endParaRPr lang="en-GB" dirty="0"/>
          </a:p>
        </p:txBody>
      </p:sp>
      <p:pic>
        <p:nvPicPr>
          <p:cNvPr id="2050" name="Picture 2" descr="File:H-index-en.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2818146"/>
            <a:ext cx="4048125" cy="404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72348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Potential for exploitation of IF…</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solidFill>
                  <a:srgbClr val="7030A0"/>
                </a:solidFill>
              </a:rPr>
              <a:t>Although journal publishers cherish impact factor status, it is only recently that their potential for exploitation has been reported in popular press. </a:t>
            </a:r>
            <a:r>
              <a:rPr lang="en-GB" sz="2400" dirty="0" smtClean="0">
                <a:solidFill>
                  <a:srgbClr val="7030A0"/>
                </a:solidFill>
              </a:rPr>
              <a:t>Wall Street Journal</a:t>
            </a:r>
            <a:r>
              <a:rPr lang="en-GB" dirty="0" smtClean="0">
                <a:solidFill>
                  <a:srgbClr val="7030A0"/>
                </a:solidFill>
              </a:rPr>
              <a:t> </a:t>
            </a:r>
            <a:r>
              <a:rPr lang="en-GB" sz="2400" dirty="0" smtClean="0">
                <a:solidFill>
                  <a:srgbClr val="7030A0"/>
                </a:solidFill>
              </a:rPr>
              <a:t>in 2006 </a:t>
            </a:r>
            <a:r>
              <a:rPr lang="en-GB" dirty="0" smtClean="0">
                <a:solidFill>
                  <a:srgbClr val="7030A0"/>
                </a:solidFill>
              </a:rPr>
              <a:t>named and shamed journals that attempted to manipulate the impact factors </a:t>
            </a:r>
          </a:p>
          <a:p>
            <a:r>
              <a:rPr lang="en-GB" dirty="0" smtClean="0"/>
              <a:t>The impact factor – once a simple way to prioritise scientific journals for budget allocation – has become “an unyielding yardstick for hiring, tenure and grants” (</a:t>
            </a:r>
            <a:r>
              <a:rPr lang="en-GB" sz="2400" dirty="0" smtClean="0"/>
              <a:t>Chronicle for higher education</a:t>
            </a:r>
            <a:r>
              <a:rPr lang="en-GB" dirty="0" smtClean="0"/>
              <a:t>)</a:t>
            </a:r>
          </a:p>
          <a:p>
            <a:r>
              <a:rPr lang="en-GB" dirty="0" smtClean="0">
                <a:solidFill>
                  <a:srgbClr val="7030A0"/>
                </a:solidFill>
              </a:rPr>
              <a:t>Is the impact of impact factors decreasing?  (</a:t>
            </a:r>
            <a:r>
              <a:rPr lang="en-GB" sz="2400" dirty="0" smtClean="0">
                <a:solidFill>
                  <a:srgbClr val="7030A0"/>
                </a:solidFill>
              </a:rPr>
              <a:t>Documentation, </a:t>
            </a:r>
            <a:r>
              <a:rPr lang="en-GB" sz="2400" dirty="0" err="1" smtClean="0">
                <a:solidFill>
                  <a:srgbClr val="7030A0"/>
                </a:solidFill>
              </a:rPr>
              <a:t>Vol</a:t>
            </a:r>
            <a:r>
              <a:rPr lang="en-GB" sz="2400" dirty="0" smtClean="0">
                <a:solidFill>
                  <a:srgbClr val="7030A0"/>
                </a:solidFill>
              </a:rPr>
              <a:t> 64, 2008</a:t>
            </a:r>
            <a:r>
              <a:rPr lang="en-GB" dirty="0" smtClean="0">
                <a:solidFill>
                  <a:srgbClr val="7030A0"/>
                </a:solidFill>
              </a:rPr>
              <a:t>)</a:t>
            </a:r>
          </a:p>
          <a:p>
            <a:endParaRPr lang="en-GB" dirty="0" smtClean="0"/>
          </a:p>
          <a:p>
            <a:endParaRPr lang="en-GB" dirty="0"/>
          </a:p>
        </p:txBody>
      </p:sp>
    </p:spTree>
    <p:extLst>
      <p:ext uri="{BB962C8B-B14F-4D97-AF65-F5344CB8AC3E}">
        <p14:creationId xmlns:p14="http://schemas.microsoft.com/office/powerpoint/2010/main" val="11127848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San Francisco Declaration on Research </a:t>
            </a:r>
            <a:r>
              <a:rPr lang="en-GB" b="1" dirty="0" smtClean="0"/>
              <a:t>Assessment (DORA)</a:t>
            </a:r>
            <a:endParaRPr lang="en-GB" dirty="0"/>
          </a:p>
        </p:txBody>
      </p:sp>
      <p:sp>
        <p:nvSpPr>
          <p:cNvPr id="3" name="Content Placeholder 2"/>
          <p:cNvSpPr>
            <a:spLocks noGrp="1"/>
          </p:cNvSpPr>
          <p:nvPr>
            <p:ph idx="1"/>
          </p:nvPr>
        </p:nvSpPr>
        <p:spPr>
          <a:xfrm>
            <a:off x="457200" y="1600200"/>
            <a:ext cx="8229600" cy="4853136"/>
          </a:xfrm>
        </p:spPr>
        <p:txBody>
          <a:bodyPr>
            <a:normAutofit fontScale="70000" lnSpcReduction="20000"/>
          </a:bodyPr>
          <a:lstStyle/>
          <a:p>
            <a:pPr marL="0" indent="0">
              <a:buNone/>
            </a:pPr>
            <a:r>
              <a:rPr lang="en-GB" b="1" dirty="0"/>
              <a:t>Annual Meeting of the American Society for Cell Biology convened in San Francisco, California, in December </a:t>
            </a:r>
            <a:r>
              <a:rPr lang="en-GB" b="1" dirty="0" smtClean="0"/>
              <a:t>2012 came up with a declaration…….</a:t>
            </a:r>
            <a:r>
              <a:rPr lang="en-GB" dirty="0"/>
              <a:t> </a:t>
            </a:r>
            <a:endParaRPr lang="en-GB" dirty="0" smtClean="0"/>
          </a:p>
          <a:p>
            <a:r>
              <a:rPr lang="en-GB" i="1" dirty="0"/>
              <a:t>The Impact Factor is the most popular numerical measure of a scientist's work. Despite many well-documented flaws, the Impact Factor is commonly used in recruitment, appointment, and funding decisions. A diverse group of stakeholders is now making a concerted effort to combat misuse of the Impact Factor and is calling for the development of more accurate measures to assess research.</a:t>
            </a:r>
            <a:r>
              <a:rPr lang="en-GB" i="1" baseline="30000" dirty="0"/>
              <a:t>1</a:t>
            </a:r>
            <a:r>
              <a:rPr lang="en-GB" i="1" dirty="0"/>
              <a:t>The general recommendation of DORA is that all stakeholders in the research community:</a:t>
            </a:r>
          </a:p>
          <a:p>
            <a:r>
              <a:rPr lang="en-GB" i="1" dirty="0">
                <a:solidFill>
                  <a:srgbClr val="C00000"/>
                </a:solidFill>
              </a:rPr>
              <a:t>Do not use journal-based metrics, such as Journal Impact Factors, as a surrogate measure of the quality of individual research articles, to assess an individual scientist's contributions, or in hiring, promotion, or funding </a:t>
            </a:r>
            <a:r>
              <a:rPr lang="en-GB" i="1" dirty="0" smtClean="0">
                <a:solidFill>
                  <a:srgbClr val="C00000"/>
                </a:solidFill>
              </a:rPr>
              <a:t>decisions…….</a:t>
            </a:r>
          </a:p>
          <a:p>
            <a:r>
              <a:rPr lang="en-GB" i="1" dirty="0" smtClean="0"/>
              <a:t>PLEASE SEE </a:t>
            </a:r>
            <a:r>
              <a:rPr lang="en-GB" dirty="0" smtClean="0">
                <a:hlinkClick r:id="rId2"/>
              </a:rPr>
              <a:t>http://am.ascb.org/dora/</a:t>
            </a:r>
            <a:endParaRPr lang="en-GB" dirty="0" smtClean="0"/>
          </a:p>
          <a:p>
            <a:endParaRPr lang="en-GB" i="1" dirty="0"/>
          </a:p>
          <a:p>
            <a:pPr marL="0" indent="0">
              <a:buNone/>
            </a:pPr>
            <a:endParaRPr lang="en-GB" dirty="0"/>
          </a:p>
        </p:txBody>
      </p:sp>
    </p:spTree>
    <p:extLst>
      <p:ext uri="{BB962C8B-B14F-4D97-AF65-F5344CB8AC3E}">
        <p14:creationId xmlns:p14="http://schemas.microsoft.com/office/powerpoint/2010/main" val="31864605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DORA advice for research assessment in an institution</a:t>
            </a:r>
            <a:endParaRPr lang="en-GB" dirty="0"/>
          </a:p>
        </p:txBody>
      </p:sp>
      <p:sp>
        <p:nvSpPr>
          <p:cNvPr id="3" name="Content Placeholder 2"/>
          <p:cNvSpPr>
            <a:spLocks noGrp="1"/>
          </p:cNvSpPr>
          <p:nvPr>
            <p:ph idx="1"/>
          </p:nvPr>
        </p:nvSpPr>
        <p:spPr/>
        <p:txBody>
          <a:bodyPr>
            <a:normAutofit fontScale="85000" lnSpcReduction="20000"/>
          </a:bodyPr>
          <a:lstStyle/>
          <a:p>
            <a:r>
              <a:rPr lang="en-GB" i="1" dirty="0" smtClean="0"/>
              <a:t>“</a:t>
            </a:r>
            <a:r>
              <a:rPr lang="en-GB" dirty="0" smtClean="0"/>
              <a:t>Be explicit about the criteria used to reach hiring, tenure, and promotion decisions, clearly highlighting, especially for early-stage investigators, that the scientific content of a paper is much more important than publication metrics or the identity of the journal in which it was published.”</a:t>
            </a:r>
          </a:p>
          <a:p>
            <a:r>
              <a:rPr lang="en-GB" dirty="0" smtClean="0"/>
              <a:t>“For the purposes of research assessment, consider the value and impact of all research outputs (including datasets and software) in addition to research publications, and consider a broad range of impact measures including qualitative indicators of research impact, such as influence on policy and practice.”</a:t>
            </a:r>
          </a:p>
          <a:p>
            <a:endParaRPr lang="en-GB" dirty="0"/>
          </a:p>
        </p:txBody>
      </p:sp>
    </p:spTree>
    <p:extLst>
      <p:ext uri="{BB962C8B-B14F-4D97-AF65-F5344CB8AC3E}">
        <p14:creationId xmlns:p14="http://schemas.microsoft.com/office/powerpoint/2010/main" val="38572182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Autofit/>
          </a:bodyPr>
          <a:lstStyle/>
          <a:p>
            <a:r>
              <a:rPr lang="en-GB" sz="3600" dirty="0" smtClean="0"/>
              <a:t>Research Excellence Framework in UK (2014) which will determine funding from 2015 onwards</a:t>
            </a:r>
            <a:endParaRPr lang="en-GB" sz="3600" dirty="0"/>
          </a:p>
        </p:txBody>
      </p:sp>
      <p:sp>
        <p:nvSpPr>
          <p:cNvPr id="3" name="Content Placeholder 2"/>
          <p:cNvSpPr>
            <a:spLocks noGrp="1"/>
          </p:cNvSpPr>
          <p:nvPr>
            <p:ph idx="1"/>
          </p:nvPr>
        </p:nvSpPr>
        <p:spPr>
          <a:xfrm>
            <a:off x="467544" y="1484784"/>
            <a:ext cx="8229600" cy="5184576"/>
          </a:xfrm>
        </p:spPr>
        <p:txBody>
          <a:bodyPr>
            <a:noAutofit/>
          </a:bodyPr>
          <a:lstStyle/>
          <a:p>
            <a:r>
              <a:rPr lang="en-GB" sz="2000" b="1" dirty="0">
                <a:solidFill>
                  <a:srgbClr val="7030A0"/>
                </a:solidFill>
              </a:rPr>
              <a:t>REF1a/b/c: Information on staﬀ in post on </a:t>
            </a:r>
            <a:r>
              <a:rPr lang="en-GB" sz="2000" b="1" dirty="0" smtClean="0">
                <a:solidFill>
                  <a:srgbClr val="7030A0"/>
                </a:solidFill>
              </a:rPr>
              <a:t>the census </a:t>
            </a:r>
            <a:r>
              <a:rPr lang="en-GB" sz="2000" b="1" dirty="0">
                <a:solidFill>
                  <a:srgbClr val="7030A0"/>
                </a:solidFill>
              </a:rPr>
              <a:t>date, 31 October 2013, selected by </a:t>
            </a:r>
            <a:r>
              <a:rPr lang="en-GB" sz="2000" b="1" dirty="0" smtClean="0">
                <a:solidFill>
                  <a:srgbClr val="7030A0"/>
                </a:solidFill>
              </a:rPr>
              <a:t>the institution </a:t>
            </a:r>
            <a:r>
              <a:rPr lang="en-GB" sz="2000" b="1" dirty="0">
                <a:solidFill>
                  <a:srgbClr val="7030A0"/>
                </a:solidFill>
              </a:rPr>
              <a:t>to be included in the submission.</a:t>
            </a:r>
          </a:p>
          <a:p>
            <a:r>
              <a:rPr lang="en-GB" sz="2000" b="1" dirty="0" smtClean="0"/>
              <a:t>REF2</a:t>
            </a:r>
            <a:r>
              <a:rPr lang="en-GB" sz="2000" b="1" dirty="0"/>
              <a:t>: Details of publications and other forms </a:t>
            </a:r>
            <a:r>
              <a:rPr lang="en-GB" sz="2000" b="1" dirty="0" smtClean="0"/>
              <a:t>of assessable </a:t>
            </a:r>
            <a:r>
              <a:rPr lang="en-GB" sz="2000" b="1" dirty="0"/>
              <a:t>output which they have </a:t>
            </a:r>
            <a:r>
              <a:rPr lang="en-GB" sz="2000" b="1" dirty="0" smtClean="0"/>
              <a:t>produced during </a:t>
            </a:r>
            <a:r>
              <a:rPr lang="en-GB" sz="2000" b="1" dirty="0"/>
              <a:t>the publication period (1 January 2008 </a:t>
            </a:r>
            <a:r>
              <a:rPr lang="en-GB" sz="2000" b="1" dirty="0" smtClean="0"/>
              <a:t>to 31 </a:t>
            </a:r>
            <a:r>
              <a:rPr lang="en-GB" sz="2000" b="1" dirty="0"/>
              <a:t>December 2013). Up to four outputs must </a:t>
            </a:r>
            <a:r>
              <a:rPr lang="en-GB" sz="2000" b="1" dirty="0" smtClean="0"/>
              <a:t>be listed </a:t>
            </a:r>
            <a:r>
              <a:rPr lang="en-GB" sz="2000" b="1" dirty="0"/>
              <a:t>against each member of staﬀ included </a:t>
            </a:r>
            <a:r>
              <a:rPr lang="en-GB" sz="2000" b="1" dirty="0" smtClean="0"/>
              <a:t>in the </a:t>
            </a:r>
            <a:r>
              <a:rPr lang="en-GB" sz="2000" b="1" dirty="0"/>
              <a:t>submission.</a:t>
            </a:r>
          </a:p>
          <a:p>
            <a:r>
              <a:rPr lang="en-GB" sz="2000" b="1" dirty="0" smtClean="0">
                <a:solidFill>
                  <a:srgbClr val="7030A0"/>
                </a:solidFill>
              </a:rPr>
              <a:t>REF3a/b</a:t>
            </a:r>
            <a:r>
              <a:rPr lang="en-GB" sz="2000" b="1" dirty="0">
                <a:solidFill>
                  <a:srgbClr val="7030A0"/>
                </a:solidFill>
              </a:rPr>
              <a:t>: A completed template describing </a:t>
            </a:r>
            <a:r>
              <a:rPr lang="en-GB" sz="2000" b="1" dirty="0" smtClean="0">
                <a:solidFill>
                  <a:srgbClr val="7030A0"/>
                </a:solidFill>
              </a:rPr>
              <a:t>the submitted </a:t>
            </a:r>
            <a:r>
              <a:rPr lang="en-GB" sz="2000" b="1" dirty="0">
                <a:solidFill>
                  <a:srgbClr val="7030A0"/>
                </a:solidFill>
              </a:rPr>
              <a:t>unit’s approach during the </a:t>
            </a:r>
            <a:r>
              <a:rPr lang="en-GB" sz="2000" b="1" dirty="0" smtClean="0">
                <a:solidFill>
                  <a:srgbClr val="7030A0"/>
                </a:solidFill>
              </a:rPr>
              <a:t>assessment period </a:t>
            </a:r>
            <a:r>
              <a:rPr lang="en-GB" sz="2000" b="1" dirty="0">
                <a:solidFill>
                  <a:srgbClr val="7030A0"/>
                </a:solidFill>
              </a:rPr>
              <a:t>(1 January 2008 to 31 July 2013) </a:t>
            </a:r>
            <a:r>
              <a:rPr lang="en-GB" sz="2000" b="1" dirty="0" smtClean="0">
                <a:solidFill>
                  <a:srgbClr val="7030A0"/>
                </a:solidFill>
              </a:rPr>
              <a:t>to enabling </a:t>
            </a:r>
            <a:r>
              <a:rPr lang="en-GB" sz="2000" b="1" dirty="0">
                <a:solidFill>
                  <a:srgbClr val="7030A0"/>
                </a:solidFill>
              </a:rPr>
              <a:t>impact from its research, and </a:t>
            </a:r>
            <a:r>
              <a:rPr lang="en-GB" sz="2000" b="1" dirty="0" smtClean="0">
                <a:solidFill>
                  <a:srgbClr val="7030A0"/>
                </a:solidFill>
              </a:rPr>
              <a:t>case studies </a:t>
            </a:r>
            <a:r>
              <a:rPr lang="en-GB" sz="2000" b="1" dirty="0">
                <a:solidFill>
                  <a:srgbClr val="7030A0"/>
                </a:solidFill>
              </a:rPr>
              <a:t>describing speciﬁc examples of </a:t>
            </a:r>
            <a:r>
              <a:rPr lang="en-GB" sz="2000" b="1" dirty="0" smtClean="0">
                <a:solidFill>
                  <a:srgbClr val="7030A0"/>
                </a:solidFill>
              </a:rPr>
              <a:t>impacts achieved </a:t>
            </a:r>
            <a:r>
              <a:rPr lang="en-GB" sz="2000" b="1" dirty="0">
                <a:solidFill>
                  <a:srgbClr val="7030A0"/>
                </a:solidFill>
              </a:rPr>
              <a:t>during the assessment </a:t>
            </a:r>
            <a:r>
              <a:rPr lang="en-GB" sz="2000" b="1" dirty="0" smtClean="0">
                <a:solidFill>
                  <a:srgbClr val="7030A0"/>
                </a:solidFill>
              </a:rPr>
              <a:t>period, underpinned </a:t>
            </a:r>
            <a:r>
              <a:rPr lang="en-GB" sz="2000" b="1" dirty="0">
                <a:solidFill>
                  <a:srgbClr val="7030A0"/>
                </a:solidFill>
              </a:rPr>
              <a:t>by excellent research in the </a:t>
            </a:r>
            <a:r>
              <a:rPr lang="en-GB" sz="2000" b="1" dirty="0" smtClean="0">
                <a:solidFill>
                  <a:srgbClr val="7030A0"/>
                </a:solidFill>
              </a:rPr>
              <a:t>period 1 </a:t>
            </a:r>
            <a:r>
              <a:rPr lang="en-GB" sz="2000" b="1" dirty="0">
                <a:solidFill>
                  <a:srgbClr val="7030A0"/>
                </a:solidFill>
              </a:rPr>
              <a:t>January 1993 to 31 December 2013.</a:t>
            </a:r>
          </a:p>
          <a:p>
            <a:r>
              <a:rPr lang="en-GB" sz="2000" b="1" dirty="0" smtClean="0"/>
              <a:t>REF4a/b/c</a:t>
            </a:r>
            <a:r>
              <a:rPr lang="en-GB" sz="2000" b="1" dirty="0"/>
              <a:t>: Data about research doctoral </a:t>
            </a:r>
            <a:r>
              <a:rPr lang="en-GB" sz="2000" b="1" dirty="0" smtClean="0"/>
              <a:t>degrees awarded </a:t>
            </a:r>
            <a:r>
              <a:rPr lang="en-GB" sz="2000" b="1" dirty="0"/>
              <a:t>and research income related to </a:t>
            </a:r>
            <a:r>
              <a:rPr lang="en-GB" sz="2000" b="1" dirty="0" smtClean="0"/>
              <a:t>the period </a:t>
            </a:r>
            <a:r>
              <a:rPr lang="en-GB" sz="2000" b="1" dirty="0"/>
              <a:t>1 August 2008 to 31 July 2013.</a:t>
            </a:r>
          </a:p>
          <a:p>
            <a:r>
              <a:rPr lang="en-GB" sz="2000" b="1" dirty="0" smtClean="0">
                <a:solidFill>
                  <a:srgbClr val="7030A0"/>
                </a:solidFill>
              </a:rPr>
              <a:t>REF5</a:t>
            </a:r>
            <a:r>
              <a:rPr lang="en-GB" sz="2000" b="1" dirty="0">
                <a:solidFill>
                  <a:srgbClr val="7030A0"/>
                </a:solidFill>
              </a:rPr>
              <a:t>: A completed template describing </a:t>
            </a:r>
            <a:r>
              <a:rPr lang="en-GB" sz="2000" b="1" dirty="0" smtClean="0">
                <a:solidFill>
                  <a:srgbClr val="7030A0"/>
                </a:solidFill>
              </a:rPr>
              <a:t>the research </a:t>
            </a:r>
            <a:r>
              <a:rPr lang="en-GB" sz="2000" b="1" dirty="0">
                <a:solidFill>
                  <a:srgbClr val="7030A0"/>
                </a:solidFill>
              </a:rPr>
              <a:t>environment, related to the period </a:t>
            </a:r>
            <a:r>
              <a:rPr lang="en-GB" sz="2000" b="1" dirty="0" smtClean="0">
                <a:solidFill>
                  <a:srgbClr val="7030A0"/>
                </a:solidFill>
              </a:rPr>
              <a:t>1 January </a:t>
            </a:r>
            <a:r>
              <a:rPr lang="en-GB" sz="2000" b="1" dirty="0">
                <a:solidFill>
                  <a:srgbClr val="7030A0"/>
                </a:solidFill>
              </a:rPr>
              <a:t>2008 to 31 July 2013.</a:t>
            </a:r>
          </a:p>
        </p:txBody>
      </p:sp>
    </p:spTree>
    <p:extLst>
      <p:ext uri="{BB962C8B-B14F-4D97-AF65-F5344CB8AC3E}">
        <p14:creationId xmlns:p14="http://schemas.microsoft.com/office/powerpoint/2010/main" val="3050737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Open Access</a:t>
            </a:r>
            <a:endParaRPr lang="en-GB" dirty="0"/>
          </a:p>
        </p:txBody>
      </p:sp>
      <p:sp>
        <p:nvSpPr>
          <p:cNvPr id="3" name="Content Placeholder 2"/>
          <p:cNvSpPr>
            <a:spLocks noGrp="1"/>
          </p:cNvSpPr>
          <p:nvPr>
            <p:ph idx="1"/>
          </p:nvPr>
        </p:nvSpPr>
        <p:spPr>
          <a:xfrm>
            <a:off x="323528" y="1600200"/>
            <a:ext cx="8640960" cy="4525963"/>
          </a:xfrm>
        </p:spPr>
        <p:txBody>
          <a:bodyPr>
            <a:normAutofit/>
          </a:bodyPr>
          <a:lstStyle/>
          <a:p>
            <a:r>
              <a:rPr lang="en-GB" dirty="0"/>
              <a:t>Open access (OA) describes the public's unrestricted online access to </a:t>
            </a:r>
            <a:r>
              <a:rPr lang="en-GB" dirty="0" smtClean="0"/>
              <a:t>peer reviewed articles </a:t>
            </a:r>
            <a:r>
              <a:rPr lang="en-GB" dirty="0"/>
              <a:t>published in </a:t>
            </a:r>
            <a:r>
              <a:rPr lang="en-GB" dirty="0" smtClean="0"/>
              <a:t>scholarly </a:t>
            </a:r>
            <a:r>
              <a:rPr lang="en-GB" dirty="0"/>
              <a:t>journals</a:t>
            </a:r>
            <a:r>
              <a:rPr lang="en-GB" dirty="0" smtClean="0"/>
              <a:t>.</a:t>
            </a:r>
          </a:p>
          <a:p>
            <a:r>
              <a:rPr lang="en-GB" dirty="0" smtClean="0"/>
              <a:t>Different financial model</a:t>
            </a:r>
          </a:p>
          <a:p>
            <a:pPr lvl="1"/>
            <a:r>
              <a:rPr lang="en-GB" dirty="0" smtClean="0"/>
              <a:t>Currently subscription funds publication</a:t>
            </a:r>
          </a:p>
          <a:p>
            <a:pPr lvl="1"/>
            <a:r>
              <a:rPr lang="en-GB" dirty="0" smtClean="0"/>
              <a:t>If everything is open access, then library budgets can be diverted to the institution paying for publication of articles  by the authors in the </a:t>
            </a:r>
            <a:r>
              <a:rPr lang="en-GB" dirty="0" err="1" smtClean="0"/>
              <a:t>instituition</a:t>
            </a:r>
            <a:r>
              <a:rPr lang="en-GB" dirty="0" smtClean="0"/>
              <a:t>.</a:t>
            </a:r>
          </a:p>
          <a:p>
            <a:endParaRPr lang="en-GB" dirty="0"/>
          </a:p>
        </p:txBody>
      </p:sp>
    </p:spTree>
    <p:extLst>
      <p:ext uri="{BB962C8B-B14F-4D97-AF65-F5344CB8AC3E}">
        <p14:creationId xmlns:p14="http://schemas.microsoft.com/office/powerpoint/2010/main" val="40317030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Open access - 1</a:t>
            </a:r>
            <a:endParaRPr lang="en-GB" dirty="0"/>
          </a:p>
        </p:txBody>
      </p:sp>
      <p:sp>
        <p:nvSpPr>
          <p:cNvPr id="3" name="Content Placeholder 2"/>
          <p:cNvSpPr>
            <a:spLocks noGrp="1"/>
          </p:cNvSpPr>
          <p:nvPr>
            <p:ph idx="1"/>
          </p:nvPr>
        </p:nvSpPr>
        <p:spPr/>
        <p:txBody>
          <a:bodyPr>
            <a:normAutofit/>
          </a:bodyPr>
          <a:lstStyle/>
          <a:p>
            <a:r>
              <a:rPr lang="en-GB" sz="4500" dirty="0" smtClean="0"/>
              <a:t>Open access journals or Gold Open access</a:t>
            </a:r>
            <a:r>
              <a:rPr lang="en-GB" dirty="0" smtClean="0"/>
              <a:t>:</a:t>
            </a:r>
          </a:p>
          <a:p>
            <a:pPr lvl="1"/>
            <a:r>
              <a:rPr lang="en-GB" dirty="0" smtClean="0"/>
              <a:t>HIGH QUALITY JOURNALS WHERE ALL ARTICLES ARE OPEN ACCESS</a:t>
            </a:r>
          </a:p>
          <a:p>
            <a:pPr lvl="1"/>
            <a:r>
              <a:rPr lang="en-GB" dirty="0" smtClean="0"/>
              <a:t>MAINTAIN RIGOROUS PEER REVIEW</a:t>
            </a:r>
          </a:p>
          <a:p>
            <a:pPr lvl="1"/>
            <a:r>
              <a:rPr lang="en-GB" dirty="0" smtClean="0"/>
              <a:t>FINANCIALLY SUPPORTED BY PUBLICATION FEE</a:t>
            </a:r>
          </a:p>
          <a:p>
            <a:pPr lvl="1"/>
            <a:r>
              <a:rPr lang="en-GB" dirty="0" smtClean="0"/>
              <a:t>NO SUBSCRIPTION CHARGES</a:t>
            </a:r>
          </a:p>
          <a:p>
            <a:pPr lvl="1"/>
            <a:r>
              <a:rPr lang="en-GB" dirty="0" smtClean="0"/>
              <a:t>RANGE OF USER LICENCES</a:t>
            </a:r>
            <a:endParaRPr lang="en-GB" dirty="0"/>
          </a:p>
          <a:p>
            <a:endParaRPr lang="en-GB" dirty="0"/>
          </a:p>
          <a:p>
            <a:endParaRPr lang="en-GB" dirty="0"/>
          </a:p>
        </p:txBody>
      </p:sp>
    </p:spTree>
    <p:extLst>
      <p:ext uri="{BB962C8B-B14F-4D97-AF65-F5344CB8AC3E}">
        <p14:creationId xmlns:p14="http://schemas.microsoft.com/office/powerpoint/2010/main" val="3431333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Open access -2</a:t>
            </a:r>
            <a:endParaRPr lang="en-GB" dirty="0"/>
          </a:p>
        </p:txBody>
      </p:sp>
      <p:sp>
        <p:nvSpPr>
          <p:cNvPr id="3" name="Content Placeholder 2"/>
          <p:cNvSpPr>
            <a:spLocks noGrp="1"/>
          </p:cNvSpPr>
          <p:nvPr>
            <p:ph idx="1"/>
          </p:nvPr>
        </p:nvSpPr>
        <p:spPr/>
        <p:txBody>
          <a:bodyPr>
            <a:normAutofit lnSpcReduction="10000"/>
          </a:bodyPr>
          <a:lstStyle/>
          <a:p>
            <a:r>
              <a:rPr lang="en-GB" dirty="0" smtClean="0"/>
              <a:t>Open access articles</a:t>
            </a:r>
          </a:p>
          <a:p>
            <a:pPr lvl="1"/>
            <a:r>
              <a:rPr lang="en-GB" dirty="0" smtClean="0"/>
              <a:t>Articles have open access in a subscription journal</a:t>
            </a:r>
          </a:p>
          <a:p>
            <a:pPr lvl="1"/>
            <a:r>
              <a:rPr lang="en-GB" dirty="0" smtClean="0"/>
              <a:t>Allows authors to publish open access in reputed high quality journals</a:t>
            </a:r>
          </a:p>
          <a:p>
            <a:pPr lvl="1"/>
            <a:r>
              <a:rPr lang="en-GB" dirty="0" smtClean="0"/>
              <a:t>Maintains strict peer review</a:t>
            </a:r>
          </a:p>
          <a:p>
            <a:pPr lvl="1"/>
            <a:r>
              <a:rPr lang="en-GB" dirty="0" smtClean="0"/>
              <a:t>Choice of user licences</a:t>
            </a:r>
          </a:p>
          <a:p>
            <a:pPr lvl="1"/>
            <a:r>
              <a:rPr lang="en-GB" dirty="0" smtClean="0"/>
              <a:t>Range of publication fee</a:t>
            </a:r>
          </a:p>
          <a:p>
            <a:pPr lvl="1"/>
            <a:r>
              <a:rPr lang="en-GB" dirty="0" smtClean="0"/>
              <a:t>No “double dipping”</a:t>
            </a:r>
          </a:p>
          <a:p>
            <a:pPr lvl="1"/>
            <a:r>
              <a:rPr lang="en-GB" dirty="0"/>
              <a:t>PEER REVIEW PROTOCOLS REMAIN </a:t>
            </a:r>
            <a:r>
              <a:rPr lang="en-GB" dirty="0" smtClean="0"/>
              <a:t>UNAFFECTED</a:t>
            </a:r>
            <a:endParaRPr lang="en-GB" dirty="0"/>
          </a:p>
        </p:txBody>
      </p:sp>
    </p:spTree>
    <p:extLst>
      <p:ext uri="{BB962C8B-B14F-4D97-AF65-F5344CB8AC3E}">
        <p14:creationId xmlns:p14="http://schemas.microsoft.com/office/powerpoint/2010/main" val="29910642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open access - 3</a:t>
            </a:r>
            <a:endParaRPr lang="en-GB" dirty="0"/>
          </a:p>
        </p:txBody>
      </p:sp>
      <p:sp>
        <p:nvSpPr>
          <p:cNvPr id="3" name="Content Placeholder 2"/>
          <p:cNvSpPr>
            <a:spLocks noGrp="1"/>
          </p:cNvSpPr>
          <p:nvPr>
            <p:ph idx="1"/>
          </p:nvPr>
        </p:nvSpPr>
        <p:spPr/>
        <p:txBody>
          <a:bodyPr/>
          <a:lstStyle/>
          <a:p>
            <a:r>
              <a:rPr lang="en-GB" dirty="0" smtClean="0"/>
              <a:t>Open Archive</a:t>
            </a:r>
          </a:p>
          <a:p>
            <a:pPr lvl="1"/>
            <a:r>
              <a:rPr lang="en-GB" dirty="0" smtClean="0"/>
              <a:t>SUBSCRIPTION JOURNALS MAKING ARTICLES FREELY AVAILABLE AFTER A TIME DELAY (VARIES FROM 6 MONTHS AFTER PUBLICATION)</a:t>
            </a:r>
          </a:p>
        </p:txBody>
      </p:sp>
    </p:spTree>
    <p:extLst>
      <p:ext uri="{BB962C8B-B14F-4D97-AF65-F5344CB8AC3E}">
        <p14:creationId xmlns:p14="http://schemas.microsoft.com/office/powerpoint/2010/main" val="167037193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Open Access - 4</a:t>
            </a:r>
            <a:endParaRPr lang="en-GB" dirty="0"/>
          </a:p>
        </p:txBody>
      </p:sp>
      <p:sp>
        <p:nvSpPr>
          <p:cNvPr id="3" name="Content Placeholder 2"/>
          <p:cNvSpPr>
            <a:spLocks noGrp="1"/>
          </p:cNvSpPr>
          <p:nvPr>
            <p:ph idx="1"/>
          </p:nvPr>
        </p:nvSpPr>
        <p:spPr/>
        <p:txBody>
          <a:bodyPr/>
          <a:lstStyle/>
          <a:p>
            <a:r>
              <a:rPr lang="en-GB" dirty="0" smtClean="0"/>
              <a:t>Green Open Access</a:t>
            </a:r>
          </a:p>
          <a:p>
            <a:pPr lvl="1"/>
            <a:r>
              <a:rPr lang="en-GB" dirty="0" smtClean="0"/>
              <a:t>POSTING MANUSCRIPTS ON INSTITUTIONAL OR SUBJECT REPOSITORIES (AFTER A TIME DELAY)</a:t>
            </a:r>
          </a:p>
          <a:p>
            <a:pPr lvl="1"/>
            <a:r>
              <a:rPr lang="en-GB" dirty="0" smtClean="0"/>
              <a:t>COST PAID BY SUBSCRIPTIONS</a:t>
            </a:r>
            <a:endParaRPr lang="en-GB" dirty="0"/>
          </a:p>
        </p:txBody>
      </p:sp>
    </p:spTree>
    <p:extLst>
      <p:ext uri="{BB962C8B-B14F-4D97-AF65-F5344CB8AC3E}">
        <p14:creationId xmlns:p14="http://schemas.microsoft.com/office/powerpoint/2010/main" val="10478632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1143000"/>
          </a:xfrm>
        </p:spPr>
        <p:txBody>
          <a:bodyPr>
            <a:normAutofit fontScale="90000"/>
          </a:bodyPr>
          <a:lstStyle/>
          <a:p>
            <a:r>
              <a:rPr lang="en-GB" dirty="0" smtClean="0"/>
              <a:t>What constitutes a good research paper?</a:t>
            </a:r>
            <a:endParaRPr lang="en-GB" dirty="0"/>
          </a:p>
        </p:txBody>
      </p:sp>
      <p:sp>
        <p:nvSpPr>
          <p:cNvPr id="3" name="Content Placeholder 2"/>
          <p:cNvSpPr>
            <a:spLocks noGrp="1"/>
          </p:cNvSpPr>
          <p:nvPr>
            <p:ph idx="1"/>
          </p:nvPr>
        </p:nvSpPr>
        <p:spPr>
          <a:xfrm>
            <a:off x="457200" y="1600200"/>
            <a:ext cx="8229600" cy="5069160"/>
          </a:xfrm>
        </p:spPr>
        <p:txBody>
          <a:bodyPr>
            <a:normAutofit fontScale="85000" lnSpcReduction="10000"/>
          </a:bodyPr>
          <a:lstStyle/>
          <a:p>
            <a:r>
              <a:rPr lang="en-GB" b="1" dirty="0" smtClean="0">
                <a:solidFill>
                  <a:srgbClr val="7030A0"/>
                </a:solidFill>
              </a:rPr>
              <a:t>A paper can only be as good as the research work undertaken.</a:t>
            </a:r>
          </a:p>
          <a:p>
            <a:r>
              <a:rPr lang="en-GB" dirty="0" smtClean="0"/>
              <a:t>Before starting to work on the project, ask yourself:</a:t>
            </a:r>
          </a:p>
          <a:p>
            <a:pPr lvl="1"/>
            <a:r>
              <a:rPr lang="en-GB" dirty="0" smtClean="0"/>
              <a:t>Is the research novel?</a:t>
            </a:r>
          </a:p>
          <a:p>
            <a:pPr lvl="1"/>
            <a:r>
              <a:rPr lang="en-GB" dirty="0" smtClean="0"/>
              <a:t>What is new and novel about the work?</a:t>
            </a:r>
          </a:p>
          <a:p>
            <a:pPr lvl="1"/>
            <a:r>
              <a:rPr lang="en-GB" dirty="0" smtClean="0"/>
              <a:t>Is the research driven by scientific hypotheses which experiments or modelling approaches could validate?</a:t>
            </a:r>
          </a:p>
          <a:p>
            <a:pPr lvl="1"/>
            <a:r>
              <a:rPr lang="en-GB" dirty="0" smtClean="0"/>
              <a:t>How does the work fit within the context of the state of science in a given area? Is the knowledge added going to be incremental? Or will it be a strategic step?</a:t>
            </a:r>
            <a:endParaRPr lang="en-GB" dirty="0"/>
          </a:p>
          <a:p>
            <a:r>
              <a:rPr lang="en-GB" b="1" dirty="0" smtClean="0">
                <a:solidFill>
                  <a:srgbClr val="7030A0"/>
                </a:solidFill>
              </a:rPr>
              <a:t>If you do not have satisfactory answers to the above questions, is it worth starting the research work?</a:t>
            </a:r>
            <a:endParaRPr lang="en-GB" b="1" dirty="0">
              <a:solidFill>
                <a:srgbClr val="7030A0"/>
              </a:solidFill>
            </a:endParaRPr>
          </a:p>
        </p:txBody>
      </p:sp>
    </p:spTree>
    <p:extLst>
      <p:ext uri="{BB962C8B-B14F-4D97-AF65-F5344CB8AC3E}">
        <p14:creationId xmlns:p14="http://schemas.microsoft.com/office/powerpoint/2010/main" val="2309062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State of play – Open access</a:t>
            </a:r>
            <a:endParaRPr lang="en-GB" dirty="0"/>
          </a:p>
        </p:txBody>
      </p:sp>
      <p:sp>
        <p:nvSpPr>
          <p:cNvPr id="3" name="Content Placeholder 2"/>
          <p:cNvSpPr>
            <a:spLocks noGrp="1"/>
          </p:cNvSpPr>
          <p:nvPr>
            <p:ph idx="1"/>
          </p:nvPr>
        </p:nvSpPr>
        <p:spPr/>
        <p:txBody>
          <a:bodyPr/>
          <a:lstStyle/>
          <a:p>
            <a:r>
              <a:rPr lang="en-GB" dirty="0" smtClean="0">
                <a:solidFill>
                  <a:srgbClr val="7030A0"/>
                </a:solidFill>
              </a:rPr>
              <a:t>In technology and Engineering, even today, 85% of the papers are published in subscription journals; 14% green open access and 1% Gold Open access</a:t>
            </a:r>
          </a:p>
          <a:p>
            <a:r>
              <a:rPr lang="en-GB" dirty="0" smtClean="0">
                <a:solidFill>
                  <a:srgbClr val="C00000"/>
                </a:solidFill>
              </a:rPr>
              <a:t>Situation is changing – watch this space</a:t>
            </a:r>
          </a:p>
          <a:p>
            <a:r>
              <a:rPr lang="en-GB" dirty="0" smtClean="0">
                <a:solidFill>
                  <a:srgbClr val="7030A0"/>
                </a:solidFill>
              </a:rPr>
              <a:t>What is the effect of Open access publishing on impact factors and h-index? </a:t>
            </a:r>
            <a:r>
              <a:rPr lang="en-GB" dirty="0" smtClean="0">
                <a:solidFill>
                  <a:srgbClr val="C00000"/>
                </a:solidFill>
              </a:rPr>
              <a:t>UNCLEAR </a:t>
            </a:r>
            <a:endParaRPr lang="en-GB" dirty="0">
              <a:solidFill>
                <a:srgbClr val="C00000"/>
              </a:solidFill>
            </a:endParaRPr>
          </a:p>
        </p:txBody>
      </p:sp>
    </p:spTree>
    <p:extLst>
      <p:ext uri="{BB962C8B-B14F-4D97-AF65-F5344CB8AC3E}">
        <p14:creationId xmlns:p14="http://schemas.microsoft.com/office/powerpoint/2010/main" val="11592721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rgbClr val="C00000"/>
                </a:solidFill>
              </a:rPr>
              <a:t>FINALLY……PLEASE BE CONSIDERATE!</a:t>
            </a:r>
            <a:endParaRPr lang="en-GB" dirty="0">
              <a:solidFill>
                <a:srgbClr val="C00000"/>
              </a:solidFill>
            </a:endParaRPr>
          </a:p>
        </p:txBody>
      </p:sp>
      <p:sp>
        <p:nvSpPr>
          <p:cNvPr id="3" name="Content Placeholder 2"/>
          <p:cNvSpPr>
            <a:spLocks noGrp="1"/>
          </p:cNvSpPr>
          <p:nvPr>
            <p:ph idx="1"/>
          </p:nvPr>
        </p:nvSpPr>
        <p:spPr>
          <a:xfrm>
            <a:off x="467544" y="2204864"/>
            <a:ext cx="8229600" cy="2625155"/>
          </a:xfrm>
        </p:spPr>
        <p:txBody>
          <a:bodyPr>
            <a:normAutofit lnSpcReduction="10000"/>
          </a:bodyPr>
          <a:lstStyle/>
          <a:p>
            <a:r>
              <a:rPr lang="en-GB" dirty="0" smtClean="0">
                <a:solidFill>
                  <a:srgbClr val="7030A0"/>
                </a:solidFill>
              </a:rPr>
              <a:t>Please agree to review a paper if you are invited to………!</a:t>
            </a:r>
          </a:p>
          <a:p>
            <a:r>
              <a:rPr lang="en-GB" dirty="0" smtClean="0">
                <a:solidFill>
                  <a:srgbClr val="7030A0"/>
                </a:solidFill>
              </a:rPr>
              <a:t>Scholarly publication relies on researchers reviewing colleagues’ papers</a:t>
            </a:r>
          </a:p>
          <a:p>
            <a:r>
              <a:rPr lang="en-GB" dirty="0" smtClean="0">
                <a:solidFill>
                  <a:srgbClr val="7030A0"/>
                </a:solidFill>
              </a:rPr>
              <a:t>It is a communal responsibility!</a:t>
            </a:r>
            <a:endParaRPr lang="en-GB" dirty="0">
              <a:solidFill>
                <a:srgbClr val="7030A0"/>
              </a:solidFill>
            </a:endParaRPr>
          </a:p>
        </p:txBody>
      </p:sp>
    </p:spTree>
    <p:extLst>
      <p:ext uri="{BB962C8B-B14F-4D97-AF65-F5344CB8AC3E}">
        <p14:creationId xmlns:p14="http://schemas.microsoft.com/office/powerpoint/2010/main" val="24986300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0"/>
            <a:ext cx="878497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102746" y="5877272"/>
            <a:ext cx="9036496" cy="923330"/>
          </a:xfrm>
          <a:prstGeom prst="rect">
            <a:avLst/>
          </a:prstGeom>
        </p:spPr>
        <p:txBody>
          <a:bodyPr wrap="square">
            <a:spAutoFit/>
          </a:bodyPr>
          <a:lstStyle/>
          <a:p>
            <a:endParaRPr lang="en-GB" dirty="0"/>
          </a:p>
          <a:p>
            <a:r>
              <a:rPr lang="en-GB" dirty="0"/>
              <a:t>The Evolution of Intellectual Freedom”, by Jorge Cham, 20 July 2011Copied </a:t>
            </a:r>
            <a:r>
              <a:rPr lang="en-GB" dirty="0" smtClean="0"/>
              <a:t>from: http</a:t>
            </a:r>
            <a:r>
              <a:rPr lang="en-GB" dirty="0"/>
              <a:t>://www.networkedresearcher.co.uk/wp-content/files/2011/07/phd072011s.gif </a:t>
            </a:r>
          </a:p>
        </p:txBody>
      </p:sp>
    </p:spTree>
    <p:extLst>
      <p:ext uri="{BB962C8B-B14F-4D97-AF65-F5344CB8AC3E}">
        <p14:creationId xmlns:p14="http://schemas.microsoft.com/office/powerpoint/2010/main" val="698648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Thank you!</a:t>
            </a:r>
            <a:endParaRPr lang="en-GB" dirty="0"/>
          </a:p>
        </p:txBody>
      </p:sp>
      <p:sp>
        <p:nvSpPr>
          <p:cNvPr id="5" name="Subtitle 4"/>
          <p:cNvSpPr>
            <a:spLocks noGrp="1"/>
          </p:cNvSpPr>
          <p:nvPr>
            <p:ph type="subTitle" idx="1"/>
          </p:nvPr>
        </p:nvSpPr>
        <p:spPr/>
        <p:txBody>
          <a:bodyPr>
            <a:normAutofit/>
          </a:bodyPr>
          <a:lstStyle/>
          <a:p>
            <a:endParaRPr lang="en-GB" sz="4000" b="1" dirty="0">
              <a:solidFill>
                <a:srgbClr val="FF0000"/>
              </a:solidFill>
            </a:endParaRPr>
          </a:p>
        </p:txBody>
      </p:sp>
    </p:spTree>
    <p:extLst>
      <p:ext uri="{BB962C8B-B14F-4D97-AF65-F5344CB8AC3E}">
        <p14:creationId xmlns:p14="http://schemas.microsoft.com/office/powerpoint/2010/main" val="609479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HOW to write the paper?</a:t>
            </a:r>
            <a:endParaRPr lang="en-GB" dirty="0"/>
          </a:p>
        </p:txBody>
      </p:sp>
      <p:sp>
        <p:nvSpPr>
          <p:cNvPr id="3" name="Content Placeholder 2"/>
          <p:cNvSpPr>
            <a:spLocks noGrp="1"/>
          </p:cNvSpPr>
          <p:nvPr>
            <p:ph idx="1"/>
          </p:nvPr>
        </p:nvSpPr>
        <p:spPr/>
        <p:txBody>
          <a:bodyPr>
            <a:normAutofit fontScale="92500" lnSpcReduction="20000"/>
          </a:bodyPr>
          <a:lstStyle/>
          <a:p>
            <a:r>
              <a:rPr lang="en-GB" b="1" dirty="0" smtClean="0">
                <a:solidFill>
                  <a:srgbClr val="7030A0"/>
                </a:solidFill>
              </a:rPr>
              <a:t>Timing: Consider writing a paper only after a reasonable body of ORIGINAL information has been collected (rule of thumb: 7-10 original figures: and a few tables! – Finalise the figures and tables, and then start drafting the paper)</a:t>
            </a:r>
          </a:p>
          <a:p>
            <a:r>
              <a:rPr lang="en-GB" dirty="0" smtClean="0"/>
              <a:t>Developing a figure/Table title: The figure/table title must be very clear, indeed so clear that the title itself must convey to the reader all the results – WITHOUT REFERRING TO THE METATERIALS AND METHODS! The legend must also be very clear.</a:t>
            </a:r>
          </a:p>
          <a:p>
            <a:endParaRPr lang="en-GB" dirty="0"/>
          </a:p>
        </p:txBody>
      </p:sp>
    </p:spTree>
    <p:extLst>
      <p:ext uri="{BB962C8B-B14F-4D97-AF65-F5344CB8AC3E}">
        <p14:creationId xmlns:p14="http://schemas.microsoft.com/office/powerpoint/2010/main" val="3014304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fontScale="90000"/>
          </a:bodyPr>
          <a:lstStyle/>
          <a:p>
            <a:r>
              <a:rPr lang="en-GB" dirty="0" smtClean="0"/>
              <a:t>Exercise: How would you caption the figure below?</a:t>
            </a:r>
            <a:endParaRPr lang="en-GB" dirty="0"/>
          </a:p>
        </p:txBody>
      </p:sp>
      <p:sp>
        <p:nvSpPr>
          <p:cNvPr id="13" name="Content Placeholder 12"/>
          <p:cNvSpPr>
            <a:spLocks noGrp="1"/>
          </p:cNvSpPr>
          <p:nvPr>
            <p:ph sz="half" idx="1"/>
          </p:nvPr>
        </p:nvSpPr>
        <p:spPr>
          <a:xfrm>
            <a:off x="457200" y="1600200"/>
            <a:ext cx="3610744" cy="4525963"/>
          </a:xfrm>
        </p:spPr>
        <p:txBody>
          <a:bodyPr/>
          <a:lstStyle/>
          <a:p>
            <a:endParaRPr lang="en-GB" dirty="0"/>
          </a:p>
        </p:txBody>
      </p:sp>
      <p:pic>
        <p:nvPicPr>
          <p:cNvPr id="1026" name="Chart 5"/>
          <p:cNvPicPr>
            <a:picLocks noChangeArrowheads="1"/>
          </p:cNvPicPr>
          <p:nvPr/>
        </p:nvPicPr>
        <p:blipFill>
          <a:blip r:embed="rId2">
            <a:extLst>
              <a:ext uri="{28A0092B-C50C-407E-A947-70E740481C1C}">
                <a14:useLocalDpi xmlns:a14="http://schemas.microsoft.com/office/drawing/2010/main" val="0"/>
              </a:ext>
            </a:extLst>
          </a:blip>
          <a:srcRect l="-2744" t="-4657" r="-10146" b="-5885"/>
          <a:stretch>
            <a:fillRect/>
          </a:stretch>
        </p:blipFill>
        <p:spPr bwMode="auto">
          <a:xfrm>
            <a:off x="4843030" y="1700808"/>
            <a:ext cx="4260850" cy="3528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14"/>
          <p:cNvSpPr txBox="1"/>
          <p:nvPr/>
        </p:nvSpPr>
        <p:spPr>
          <a:xfrm rot="-5400000">
            <a:off x="3306207" y="3160808"/>
            <a:ext cx="2745623" cy="369332"/>
          </a:xfrm>
          <a:prstGeom prst="rect">
            <a:avLst/>
          </a:prstGeom>
          <a:noFill/>
        </p:spPr>
        <p:txBody>
          <a:bodyPr wrap="none" rtlCol="0">
            <a:spAutoFit/>
          </a:bodyPr>
          <a:lstStyle/>
          <a:p>
            <a:r>
              <a:rPr lang="en-GB" dirty="0" smtClean="0"/>
              <a:t>Minimum spouting velocity</a:t>
            </a:r>
            <a:endParaRPr lang="en-GB" dirty="0"/>
          </a:p>
        </p:txBody>
      </p:sp>
      <p:sp>
        <p:nvSpPr>
          <p:cNvPr id="16" name="TextBox 15"/>
          <p:cNvSpPr txBox="1"/>
          <p:nvPr/>
        </p:nvSpPr>
        <p:spPr>
          <a:xfrm>
            <a:off x="6228184" y="5229200"/>
            <a:ext cx="1195648" cy="369332"/>
          </a:xfrm>
          <a:prstGeom prst="rect">
            <a:avLst/>
          </a:prstGeom>
          <a:noFill/>
        </p:spPr>
        <p:txBody>
          <a:bodyPr wrap="none" rtlCol="0">
            <a:spAutoFit/>
          </a:bodyPr>
          <a:lstStyle/>
          <a:p>
            <a:r>
              <a:rPr lang="en-GB" dirty="0" smtClean="0"/>
              <a:t>Bed height</a:t>
            </a:r>
            <a:endParaRPr lang="en-GB" dirty="0"/>
          </a:p>
        </p:txBody>
      </p:sp>
    </p:spTree>
    <p:extLst>
      <p:ext uri="{BB962C8B-B14F-4D97-AF65-F5344CB8AC3E}">
        <p14:creationId xmlns:p14="http://schemas.microsoft.com/office/powerpoint/2010/main" val="35526455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r>
              <a:rPr lang="en-GB" dirty="0" smtClean="0"/>
              <a:t>How to draft the text of the paper?</a:t>
            </a:r>
            <a:endParaRPr lang="en-GB" dirty="0"/>
          </a:p>
        </p:txBody>
      </p:sp>
      <p:sp>
        <p:nvSpPr>
          <p:cNvPr id="3" name="Content Placeholder 2"/>
          <p:cNvSpPr>
            <a:spLocks noGrp="1"/>
          </p:cNvSpPr>
          <p:nvPr>
            <p:ph idx="1"/>
          </p:nvPr>
        </p:nvSpPr>
        <p:spPr>
          <a:xfrm>
            <a:off x="251520" y="1268760"/>
            <a:ext cx="8712968" cy="4680520"/>
          </a:xfrm>
        </p:spPr>
        <p:txBody>
          <a:bodyPr>
            <a:normAutofit fontScale="62500" lnSpcReduction="20000"/>
          </a:bodyPr>
          <a:lstStyle/>
          <a:p>
            <a:r>
              <a:rPr lang="en-GB" b="1" dirty="0">
                <a:solidFill>
                  <a:srgbClr val="7030A0"/>
                </a:solidFill>
              </a:rPr>
              <a:t>First write materials and methods, because this is factual and will give you the momentum to write!</a:t>
            </a:r>
          </a:p>
          <a:p>
            <a:r>
              <a:rPr lang="en-GB" dirty="0"/>
              <a:t>Then start drafting the results and discussion section.</a:t>
            </a:r>
          </a:p>
          <a:p>
            <a:pPr lvl="1"/>
            <a:r>
              <a:rPr lang="en-GB" b="1" dirty="0">
                <a:solidFill>
                  <a:srgbClr val="C00000"/>
                </a:solidFill>
              </a:rPr>
              <a:t>Do not repeat the information given in the figures/tables mechanically</a:t>
            </a:r>
          </a:p>
          <a:p>
            <a:pPr lvl="1"/>
            <a:r>
              <a:rPr lang="en-GB" b="1" dirty="0">
                <a:solidFill>
                  <a:srgbClr val="7030A0"/>
                </a:solidFill>
              </a:rPr>
              <a:t>Do not simply say what you see in the figures/table, but explain WHY you find such trends. If you have a sound theory/hypothesis – link the observations; if not, you may speculate – but only to the extent of PLAUSIBILITY. Also discuss your results in the context of earlier related publications</a:t>
            </a:r>
          </a:p>
          <a:p>
            <a:pPr lvl="1"/>
            <a:r>
              <a:rPr lang="en-GB" b="1" dirty="0">
                <a:solidFill>
                  <a:srgbClr val="C00000"/>
                </a:solidFill>
              </a:rPr>
              <a:t>Then draft the CONCLUSIONS</a:t>
            </a:r>
          </a:p>
          <a:p>
            <a:pPr lvl="1"/>
            <a:r>
              <a:rPr lang="en-GB" b="1" dirty="0">
                <a:solidFill>
                  <a:srgbClr val="7030A0"/>
                </a:solidFill>
              </a:rPr>
              <a:t>Now begin drafting the INTRODUCTION. This section must introduce the problem, justify why you are investigating the problem AND clearly state the NOVELTY of the work and how it furthers knowledge in the area</a:t>
            </a:r>
          </a:p>
          <a:p>
            <a:r>
              <a:rPr lang="en-GB" dirty="0">
                <a:solidFill>
                  <a:srgbClr val="C00000"/>
                </a:solidFill>
              </a:rPr>
              <a:t>FINALLY DRAFT THE ABSTRACT, which will contain a statement of the problem, why you are investigating it, what is novel, your experimental approach and a gist of results and discussion (ALL WITHIN THE NUMBER OF WORDS STIPULATED BY THE JOURNAL – READ INSTRUCTIONS TO AUTHORS CAREFULLY)</a:t>
            </a:r>
          </a:p>
          <a:p>
            <a:r>
              <a:rPr lang="en-GB" dirty="0" smtClean="0">
                <a:solidFill>
                  <a:srgbClr val="7030A0"/>
                </a:solidFill>
              </a:rPr>
              <a:t>LAST BUT NOT LEAST: References and Abbreviations (PLEASE REFER TO INSTRUCTIONS!)</a:t>
            </a:r>
            <a:endParaRPr lang="en-GB" dirty="0">
              <a:solidFill>
                <a:srgbClr val="7030A0"/>
              </a:solidFill>
            </a:endParaRPr>
          </a:p>
        </p:txBody>
      </p:sp>
    </p:spTree>
    <p:extLst>
      <p:ext uri="{BB962C8B-B14F-4D97-AF65-F5344CB8AC3E}">
        <p14:creationId xmlns:p14="http://schemas.microsoft.com/office/powerpoint/2010/main" val="125281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Review papers</a:t>
            </a:r>
            <a:endParaRPr lang="en-GB" dirty="0"/>
          </a:p>
        </p:txBody>
      </p:sp>
      <p:sp>
        <p:nvSpPr>
          <p:cNvPr id="3" name="Content Placeholder 2"/>
          <p:cNvSpPr>
            <a:spLocks noGrp="1"/>
          </p:cNvSpPr>
          <p:nvPr>
            <p:ph idx="1"/>
          </p:nvPr>
        </p:nvSpPr>
        <p:spPr/>
        <p:txBody>
          <a:bodyPr/>
          <a:lstStyle/>
          <a:p>
            <a:r>
              <a:rPr lang="en-GB" dirty="0" smtClean="0">
                <a:solidFill>
                  <a:srgbClr val="7030A0"/>
                </a:solidFill>
              </a:rPr>
              <a:t>UK system discourages this, unless we can prove significant original content!</a:t>
            </a:r>
          </a:p>
          <a:p>
            <a:r>
              <a:rPr lang="en-GB" dirty="0" smtClean="0">
                <a:solidFill>
                  <a:srgbClr val="C00000"/>
                </a:solidFill>
              </a:rPr>
              <a:t>Most countries treat this on par with original papers</a:t>
            </a:r>
          </a:p>
          <a:p>
            <a:r>
              <a:rPr lang="en-GB" dirty="0" smtClean="0">
                <a:solidFill>
                  <a:srgbClr val="7030A0"/>
                </a:solidFill>
              </a:rPr>
              <a:t>Synthesis of knowledge in a given area</a:t>
            </a:r>
          </a:p>
          <a:p>
            <a:r>
              <a:rPr lang="en-GB" dirty="0" smtClean="0">
                <a:solidFill>
                  <a:srgbClr val="C00000"/>
                </a:solidFill>
              </a:rPr>
              <a:t>Citations are very high (so you can become popular!)</a:t>
            </a:r>
          </a:p>
          <a:p>
            <a:r>
              <a:rPr lang="en-GB" dirty="0" smtClean="0">
                <a:solidFill>
                  <a:srgbClr val="7030A0"/>
                </a:solidFill>
              </a:rPr>
              <a:t>Costs very little!!!</a:t>
            </a:r>
            <a:endParaRPr lang="en-GB" dirty="0">
              <a:solidFill>
                <a:srgbClr val="7030A0"/>
              </a:solidFill>
            </a:endParaRPr>
          </a:p>
        </p:txBody>
      </p:sp>
    </p:spTree>
    <p:extLst>
      <p:ext uri="{BB962C8B-B14F-4D97-AF65-F5344CB8AC3E}">
        <p14:creationId xmlns:p14="http://schemas.microsoft.com/office/powerpoint/2010/main" val="182269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Journal </a:t>
            </a:r>
            <a:r>
              <a:rPr lang="en-GB" dirty="0" err="1" smtClean="0"/>
              <a:t>Bibliometrics</a:t>
            </a:r>
            <a:endParaRPr lang="en-GB" dirty="0"/>
          </a:p>
        </p:txBody>
      </p:sp>
      <p:sp>
        <p:nvSpPr>
          <p:cNvPr id="3" name="Content Placeholder 2"/>
          <p:cNvSpPr>
            <a:spLocks noGrp="1"/>
          </p:cNvSpPr>
          <p:nvPr>
            <p:ph idx="1"/>
          </p:nvPr>
        </p:nvSpPr>
        <p:spPr/>
        <p:txBody>
          <a:bodyPr/>
          <a:lstStyle/>
          <a:p>
            <a:r>
              <a:rPr lang="en-GB" dirty="0" smtClean="0">
                <a:solidFill>
                  <a:srgbClr val="C00000"/>
                </a:solidFill>
              </a:rPr>
              <a:t>JOURNAL IMPACT FACTOR</a:t>
            </a:r>
          </a:p>
          <a:p>
            <a:r>
              <a:rPr lang="en-GB" dirty="0" smtClean="0">
                <a:solidFill>
                  <a:srgbClr val="7030A0"/>
                </a:solidFill>
              </a:rPr>
              <a:t>EIGEN FACTOR</a:t>
            </a:r>
          </a:p>
          <a:p>
            <a:r>
              <a:rPr lang="en-GB" dirty="0">
                <a:solidFill>
                  <a:srgbClr val="C00000"/>
                </a:solidFill>
              </a:rPr>
              <a:t>h</a:t>
            </a:r>
            <a:r>
              <a:rPr lang="en-GB" dirty="0" smtClean="0">
                <a:solidFill>
                  <a:srgbClr val="C00000"/>
                </a:solidFill>
              </a:rPr>
              <a:t>-INDEX (the author based metric)</a:t>
            </a:r>
            <a:endParaRPr lang="en-GB" dirty="0">
              <a:solidFill>
                <a:srgbClr val="C00000"/>
              </a:solidFill>
            </a:endParaRPr>
          </a:p>
        </p:txBody>
      </p:sp>
    </p:spTree>
    <p:extLst>
      <p:ext uri="{BB962C8B-B14F-4D97-AF65-F5344CB8AC3E}">
        <p14:creationId xmlns:p14="http://schemas.microsoft.com/office/powerpoint/2010/main" val="25770946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Web of Science</a:t>
            </a:r>
            <a:endParaRPr lang="en-GB" dirty="0"/>
          </a:p>
        </p:txBody>
      </p:sp>
      <p:sp>
        <p:nvSpPr>
          <p:cNvPr id="3" name="Content Placeholder 2"/>
          <p:cNvSpPr>
            <a:spLocks noGrp="1"/>
          </p:cNvSpPr>
          <p:nvPr>
            <p:ph idx="1"/>
          </p:nvPr>
        </p:nvSpPr>
        <p:spPr/>
        <p:txBody>
          <a:bodyPr/>
          <a:lstStyle/>
          <a:p>
            <a:pPr>
              <a:buNone/>
            </a:pPr>
            <a:r>
              <a:rPr lang="en-US" sz="3000" dirty="0" smtClean="0"/>
              <a:t>Thomson Reuters (formerly ISI) has a huge database, Web of Science, that…</a:t>
            </a:r>
          </a:p>
          <a:p>
            <a:pPr lvl="1"/>
            <a:r>
              <a:rPr lang="en-US" sz="2400" b="1" dirty="0" smtClean="0"/>
              <a:t>Indexes selected journals  </a:t>
            </a:r>
            <a:r>
              <a:rPr lang="en-US" sz="2400" dirty="0" smtClean="0"/>
              <a:t/>
            </a:r>
            <a:br>
              <a:rPr lang="en-US" sz="2400" dirty="0" smtClean="0"/>
            </a:br>
            <a:r>
              <a:rPr lang="en-US" sz="2400" dirty="0" smtClean="0"/>
              <a:t>&gt; </a:t>
            </a:r>
            <a:r>
              <a:rPr lang="en-US" sz="2000" dirty="0" smtClean="0"/>
              <a:t>8,000 science; &gt; 3,000 social science journals; </a:t>
            </a:r>
            <a:br>
              <a:rPr lang="en-US" sz="2000" dirty="0" smtClean="0"/>
            </a:br>
            <a:r>
              <a:rPr lang="en-US" sz="2000" dirty="0" smtClean="0"/>
              <a:t>&gt; 1,800 Arts &amp; Humanities </a:t>
            </a:r>
            <a:endParaRPr lang="en-US" sz="2400" dirty="0" smtClean="0"/>
          </a:p>
          <a:p>
            <a:pPr lvl="1"/>
            <a:r>
              <a:rPr lang="en-US" sz="2400" b="1" dirty="0" smtClean="0"/>
              <a:t>Tracks “cited references” and “times cited”</a:t>
            </a:r>
          </a:p>
          <a:p>
            <a:pPr marL="457200" lvl="1" indent="0">
              <a:buNone/>
            </a:pPr>
            <a:endParaRPr lang="en-US" sz="2400" b="1" i="1" dirty="0" smtClean="0">
              <a:hlinkClick r:id="rId2"/>
            </a:endParaRPr>
          </a:p>
          <a:p>
            <a:pPr marL="457200" lvl="1" indent="0">
              <a:buNone/>
            </a:pPr>
            <a:r>
              <a:rPr lang="en-US" sz="2400" b="1" i="1" dirty="0" smtClean="0">
                <a:hlinkClick r:id="rId2"/>
              </a:rPr>
              <a:t>Journal Citation Reports</a:t>
            </a:r>
            <a:r>
              <a:rPr lang="en-US" sz="2400" b="1" i="1" dirty="0" smtClean="0"/>
              <a:t> </a:t>
            </a:r>
            <a:r>
              <a:rPr lang="en-US" sz="2400" i="1" dirty="0" smtClean="0"/>
              <a:t>(JCR)</a:t>
            </a:r>
            <a:r>
              <a:rPr lang="en-US" sz="2400" dirty="0" smtClean="0"/>
              <a:t> keeps track of citations at the journal level. A new edition comes out every Spring.</a:t>
            </a:r>
            <a:endParaRPr lang="en-US" sz="2400" b="1" dirty="0" smtClean="0"/>
          </a:p>
        </p:txBody>
      </p:sp>
    </p:spTree>
    <p:extLst>
      <p:ext uri="{BB962C8B-B14F-4D97-AF65-F5344CB8AC3E}">
        <p14:creationId xmlns:p14="http://schemas.microsoft.com/office/powerpoint/2010/main" val="30074553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469</TotalTime>
  <Words>1839</Words>
  <Application>Microsoft Office PowerPoint</Application>
  <PresentationFormat>Presentación en pantalla (4:3)</PresentationFormat>
  <Paragraphs>191</Paragraphs>
  <Slides>33</Slides>
  <Notes>0</Notes>
  <HiddenSlides>3</HiddenSlides>
  <MMClips>0</MMClips>
  <ScaleCrop>false</ScaleCrop>
  <HeadingPairs>
    <vt:vector size="4" baseType="variant">
      <vt:variant>
        <vt:lpstr>Tema</vt:lpstr>
      </vt:variant>
      <vt:variant>
        <vt:i4>1</vt:i4>
      </vt:variant>
      <vt:variant>
        <vt:lpstr>Títulos de diapositiva</vt:lpstr>
      </vt:variant>
      <vt:variant>
        <vt:i4>33</vt:i4>
      </vt:variant>
    </vt:vector>
  </HeadingPairs>
  <TitlesOfParts>
    <vt:vector size="34" baseType="lpstr">
      <vt:lpstr>Office Theme</vt:lpstr>
      <vt:lpstr>Tips for writing a good research paper and new paradigms in publishing</vt:lpstr>
      <vt:lpstr>Scope of the talk</vt:lpstr>
      <vt:lpstr>What constitutes a good research paper?</vt:lpstr>
      <vt:lpstr>HOW to write the paper?</vt:lpstr>
      <vt:lpstr>Exercise: How would you caption the figure below?</vt:lpstr>
      <vt:lpstr>How to draft the text of the paper?</vt:lpstr>
      <vt:lpstr>Review papers</vt:lpstr>
      <vt:lpstr>Journal Bibliometrics</vt:lpstr>
      <vt:lpstr>Web of Science</vt:lpstr>
      <vt:lpstr>Traditional IMPACT FACTOR</vt:lpstr>
      <vt:lpstr>Journal of Food Engineering (Category, Engineering, chemical) ISSN 0260-8774</vt:lpstr>
      <vt:lpstr>Immediacy Index – Journal of Food Engg</vt:lpstr>
      <vt:lpstr>This is a snap-shot!</vt:lpstr>
      <vt:lpstr>Generalised citation curve</vt:lpstr>
      <vt:lpstr>Caveats</vt:lpstr>
      <vt:lpstr>Caveats…continued</vt:lpstr>
      <vt:lpstr>Caveats…continued</vt:lpstr>
      <vt:lpstr>Caveats…continued</vt:lpstr>
      <vt:lpstr>Other bibliometrics – Eigen factor</vt:lpstr>
      <vt:lpstr>The h-index</vt:lpstr>
      <vt:lpstr>Potential for exploitation of IF…</vt:lpstr>
      <vt:lpstr>San Francisco Declaration on Research Assessment (DORA)</vt:lpstr>
      <vt:lpstr>DORA advice for research assessment in an institution</vt:lpstr>
      <vt:lpstr>Research Excellence Framework in UK (2014) which will determine funding from 2015 onwards</vt:lpstr>
      <vt:lpstr>Open Access</vt:lpstr>
      <vt:lpstr>Types of Open access - 1</vt:lpstr>
      <vt:lpstr>Types of Open access -2</vt:lpstr>
      <vt:lpstr>Types of open access - 3</vt:lpstr>
      <vt:lpstr>Types of Open Access - 4</vt:lpstr>
      <vt:lpstr>State of play – Open access</vt:lpstr>
      <vt:lpstr>FINALLY……PLEASE BE CONSIDERATE!</vt:lpstr>
      <vt:lpstr>Presentación de PowerPoint</vt:lpstr>
      <vt:lpstr>Thank you!</vt:lpstr>
    </vt:vector>
  </TitlesOfParts>
  <Company>University of Reading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Journal Bibliometrics</dc:title>
  <dc:creator>Keshavan   Niranjan</dc:creator>
  <cp:lastModifiedBy>marina</cp:lastModifiedBy>
  <cp:revision>55</cp:revision>
  <dcterms:created xsi:type="dcterms:W3CDTF">2013-09-22T11:33:08Z</dcterms:created>
  <dcterms:modified xsi:type="dcterms:W3CDTF">2014-10-27T12:21:50Z</dcterms:modified>
</cp:coreProperties>
</file>