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541" r:id="rId3"/>
    <p:sldId id="489" r:id="rId4"/>
    <p:sldId id="515" r:id="rId5"/>
    <p:sldId id="531" r:id="rId6"/>
    <p:sldId id="524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5" r:id="rId15"/>
    <p:sldId id="526" r:id="rId16"/>
    <p:sldId id="523" r:id="rId17"/>
    <p:sldId id="532" r:id="rId18"/>
    <p:sldId id="533" r:id="rId19"/>
    <p:sldId id="496" r:id="rId20"/>
    <p:sldId id="497" r:id="rId21"/>
    <p:sldId id="444" r:id="rId22"/>
    <p:sldId id="540" r:id="rId23"/>
    <p:sldId id="535" r:id="rId24"/>
    <p:sldId id="534" r:id="rId25"/>
    <p:sldId id="538" r:id="rId26"/>
    <p:sldId id="539" r:id="rId27"/>
    <p:sldId id="536" r:id="rId28"/>
    <p:sldId id="537" r:id="rId29"/>
    <p:sldId id="548" r:id="rId30"/>
    <p:sldId id="292" r:id="rId31"/>
    <p:sldId id="258" r:id="rId32"/>
    <p:sldId id="284" r:id="rId33"/>
    <p:sldId id="331" r:id="rId34"/>
    <p:sldId id="498" r:id="rId35"/>
    <p:sldId id="455" r:id="rId36"/>
    <p:sldId id="459" r:id="rId37"/>
    <p:sldId id="499" r:id="rId38"/>
    <p:sldId id="500" r:id="rId39"/>
    <p:sldId id="508" r:id="rId40"/>
    <p:sldId id="514" r:id="rId41"/>
    <p:sldId id="549" r:id="rId42"/>
    <p:sldId id="543" r:id="rId43"/>
    <p:sldId id="501" r:id="rId44"/>
    <p:sldId id="502" r:id="rId45"/>
    <p:sldId id="503" r:id="rId46"/>
    <p:sldId id="545" r:id="rId47"/>
    <p:sldId id="546" r:id="rId48"/>
    <p:sldId id="547" r:id="rId49"/>
    <p:sldId id="527" r:id="rId50"/>
    <p:sldId id="490" r:id="rId51"/>
    <p:sldId id="473" r:id="rId52"/>
    <p:sldId id="491" r:id="rId53"/>
    <p:sldId id="472" r:id="rId54"/>
    <p:sldId id="550" r:id="rId55"/>
    <p:sldId id="507" r:id="rId56"/>
    <p:sldId id="487" r:id="rId57"/>
    <p:sldId id="544" r:id="rId58"/>
    <p:sldId id="530" r:id="rId59"/>
  </p:sldIdLst>
  <p:sldSz cx="9144000" cy="6858000" type="screen4x3"/>
  <p:notesSz cx="6788150" cy="9923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99"/>
    <a:srgbClr val="FFCCFF"/>
    <a:srgbClr val="EAEAEA"/>
    <a:srgbClr val="99CCFF"/>
    <a:srgbClr val="FFFFCC"/>
    <a:srgbClr val="CC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78"/>
      </p:cViewPr>
      <p:guideLst>
        <p:guide orient="horz" pos="3126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Publico\FERNANDO\CALCULOS\Cajas\ICUNER\2017\CuadroValuacion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Publico\FERNANDO\CALCULOS\Cajas\ICUNER\2017\CuadroValuacion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Publico\FERNANDO\CALCULOS\Cajas\ICUNER\2017\CuadroValuacion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Publico\FERNANDO\CALCULOS\Cajas\ICUNER\2017\Resultados%20Valuaci&#243;n%20V2.xlsx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Publico\FERNANDO\CALCULOS\Cajas\ICUNER\2017\Resultados%20Valuaci&#243;n%20V2.xlsx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Publico\FERNANDO\CALCULOS\Cajas\ICUNER\2017\CuadroValuacion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AR"/>
              <a:t>Evolución de la cantidad de Activos y Pasivos</a:t>
            </a:r>
          </a:p>
        </c:rich>
      </c:tx>
      <c:layout>
        <c:manualLayout>
          <c:xMode val="edge"/>
          <c:yMode val="edge"/>
          <c:x val="0.17446894481221742"/>
          <c:y val="2.68255983811808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152216389617974"/>
          <c:y val="0.18087121212121221"/>
          <c:w val="0.7890726159230097"/>
          <c:h val="0.64867424242425165"/>
        </c:manualLayout>
      </c:layout>
      <c:lineChart>
        <c:grouping val="standard"/>
        <c:ser>
          <c:idx val="5"/>
          <c:order val="0"/>
          <c:tx>
            <c:v>Beneficiarios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'Cuadro 5.1'!$B$40:$B$80</c:f>
              <c:numCache>
                <c:formatCode>General</c:formatCode>
                <c:ptCount val="4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</c:numCache>
            </c:numRef>
          </c:cat>
          <c:val>
            <c:numRef>
              <c:f>'Cuadro 5.1'!$G$40:$G$80</c:f>
              <c:numCache>
                <c:formatCode>#,##0</c:formatCode>
                <c:ptCount val="41"/>
                <c:pt idx="0">
                  <c:v>298</c:v>
                </c:pt>
                <c:pt idx="1">
                  <c:v>328.37246779765405</c:v>
                </c:pt>
                <c:pt idx="2">
                  <c:v>368.20853734703377</c:v>
                </c:pt>
                <c:pt idx="3">
                  <c:v>588.30414702898406</c:v>
                </c:pt>
                <c:pt idx="4">
                  <c:v>627.40987944955964</c:v>
                </c:pt>
                <c:pt idx="5">
                  <c:v>679.41871163146459</c:v>
                </c:pt>
                <c:pt idx="6">
                  <c:v>730.16715182164808</c:v>
                </c:pt>
                <c:pt idx="7">
                  <c:v>788.72691911036281</c:v>
                </c:pt>
                <c:pt idx="8">
                  <c:v>839.20033740509211</c:v>
                </c:pt>
                <c:pt idx="9">
                  <c:v>884.75236268835454</c:v>
                </c:pt>
                <c:pt idx="10">
                  <c:v>932.94525951169544</c:v>
                </c:pt>
                <c:pt idx="11">
                  <c:v>975.9747768143194</c:v>
                </c:pt>
                <c:pt idx="12">
                  <c:v>1026.6263234379744</c:v>
                </c:pt>
                <c:pt idx="13">
                  <c:v>1065.6596703776249</c:v>
                </c:pt>
                <c:pt idx="14">
                  <c:v>1124.1681135525453</c:v>
                </c:pt>
                <c:pt idx="15">
                  <c:v>1164.8801180095286</c:v>
                </c:pt>
                <c:pt idx="16">
                  <c:v>1206.5358233736042</c:v>
                </c:pt>
                <c:pt idx="17">
                  <c:v>1245.0630127430984</c:v>
                </c:pt>
                <c:pt idx="18">
                  <c:v>1285.2627383851893</c:v>
                </c:pt>
                <c:pt idx="19">
                  <c:v>1324.3527428349914</c:v>
                </c:pt>
                <c:pt idx="20">
                  <c:v>1377.4483730681436</c:v>
                </c:pt>
                <c:pt idx="21">
                  <c:v>1432.3504438417042</c:v>
                </c:pt>
                <c:pt idx="22">
                  <c:v>1468.6609101185802</c:v>
                </c:pt>
                <c:pt idx="23">
                  <c:v>1511.1391695376858</c:v>
                </c:pt>
                <c:pt idx="24">
                  <c:v>1555.072753414383</c:v>
                </c:pt>
                <c:pt idx="25">
                  <c:v>1591.8875309797759</c:v>
                </c:pt>
                <c:pt idx="26">
                  <c:v>1625.7992871133299</c:v>
                </c:pt>
                <c:pt idx="27">
                  <c:v>1672.5868074564164</c:v>
                </c:pt>
                <c:pt idx="28">
                  <c:v>1703.5968196052347</c:v>
                </c:pt>
                <c:pt idx="29">
                  <c:v>1712.7001193956623</c:v>
                </c:pt>
                <c:pt idx="30">
                  <c:v>1721.7255503811516</c:v>
                </c:pt>
                <c:pt idx="31">
                  <c:v>1734.1988372154865</c:v>
                </c:pt>
                <c:pt idx="32">
                  <c:v>1750.0913863783849</c:v>
                </c:pt>
                <c:pt idx="33">
                  <c:v>1765.7255692720375</c:v>
                </c:pt>
                <c:pt idx="34">
                  <c:v>1769.6365332413668</c:v>
                </c:pt>
                <c:pt idx="35">
                  <c:v>1763.0796514559804</c:v>
                </c:pt>
                <c:pt idx="36">
                  <c:v>1752.0806473116318</c:v>
                </c:pt>
                <c:pt idx="37">
                  <c:v>1729.1024708500504</c:v>
                </c:pt>
                <c:pt idx="38">
                  <c:v>1705.4800167100543</c:v>
                </c:pt>
                <c:pt idx="39">
                  <c:v>1663.1925178150429</c:v>
                </c:pt>
                <c:pt idx="40">
                  <c:v>1623.1821357475501</c:v>
                </c:pt>
              </c:numCache>
            </c:numRef>
          </c:val>
        </c:ser>
        <c:ser>
          <c:idx val="4"/>
          <c:order val="1"/>
          <c:tx>
            <c:v>Aportantes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tar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'Cuadro 5.1'!$B$40:$B$80</c:f>
              <c:numCache>
                <c:formatCode>General</c:formatCode>
                <c:ptCount val="4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</c:numCache>
            </c:numRef>
          </c:cat>
          <c:val>
            <c:numRef>
              <c:f>'Cuadro 5.1'!$F$40:$F$80</c:f>
              <c:numCache>
                <c:formatCode>#,##0</c:formatCode>
                <c:ptCount val="41"/>
                <c:pt idx="0">
                  <c:v>2447</c:v>
                </c:pt>
                <c:pt idx="1">
                  <c:v>2415.4853419999999</c:v>
                </c:pt>
                <c:pt idx="2">
                  <c:v>2373.9078606472117</c:v>
                </c:pt>
                <c:pt idx="3">
                  <c:v>2151.4200857746209</c:v>
                </c:pt>
                <c:pt idx="4">
                  <c:v>2109.2181342231725</c:v>
                </c:pt>
                <c:pt idx="5">
                  <c:v>2053.3537354876594</c:v>
                </c:pt>
                <c:pt idx="6">
                  <c:v>1997.9315304355403</c:v>
                </c:pt>
                <c:pt idx="7">
                  <c:v>1933.8155055839643</c:v>
                </c:pt>
                <c:pt idx="8">
                  <c:v>1876.8312139668678</c:v>
                </c:pt>
                <c:pt idx="9">
                  <c:v>1823.7325830969089</c:v>
                </c:pt>
                <c:pt idx="10">
                  <c:v>1766.8681734125039</c:v>
                </c:pt>
                <c:pt idx="11">
                  <c:v>1713.9470580630407</c:v>
                </c:pt>
                <c:pt idx="12">
                  <c:v>1652.0866533527508</c:v>
                </c:pt>
                <c:pt idx="13">
                  <c:v>1600.4288772422301</c:v>
                </c:pt>
                <c:pt idx="14">
                  <c:v>1527.782178884635</c:v>
                </c:pt>
                <c:pt idx="15">
                  <c:v>1471.3234988216584</c:v>
                </c:pt>
                <c:pt idx="16">
                  <c:v>1412.2238882819206</c:v>
                </c:pt>
                <c:pt idx="17">
                  <c:v>1354.4720860568461</c:v>
                </c:pt>
                <c:pt idx="18">
                  <c:v>1293.1939968790475</c:v>
                </c:pt>
                <c:pt idx="19">
                  <c:v>1231.1081332739757</c:v>
                </c:pt>
                <c:pt idx="20">
                  <c:v>1153.046506096945</c:v>
                </c:pt>
                <c:pt idx="21">
                  <c:v>1071.1674319493889</c:v>
                </c:pt>
                <c:pt idx="22">
                  <c:v>1005.8409858391432</c:v>
                </c:pt>
                <c:pt idx="23">
                  <c:v>932.29385664667348</c:v>
                </c:pt>
                <c:pt idx="24">
                  <c:v>855.23986242302237</c:v>
                </c:pt>
                <c:pt idx="25">
                  <c:v>783.27109019769864</c:v>
                </c:pt>
                <c:pt idx="26">
                  <c:v>712.20365784572823</c:v>
                </c:pt>
                <c:pt idx="27">
                  <c:v>626.30122414948039</c:v>
                </c:pt>
                <c:pt idx="28">
                  <c:v>554.26877329688841</c:v>
                </c:pt>
                <c:pt idx="29">
                  <c:v>502.29390376978296</c:v>
                </c:pt>
                <c:pt idx="30">
                  <c:v>448.61357825270738</c:v>
                </c:pt>
                <c:pt idx="31">
                  <c:v>389.77578178344538</c:v>
                </c:pt>
                <c:pt idx="32">
                  <c:v>325.88592999322128</c:v>
                </c:pt>
                <c:pt idx="33">
                  <c:v>260.70157829501863</c:v>
                </c:pt>
                <c:pt idx="34">
                  <c:v>205.76749947833221</c:v>
                </c:pt>
                <c:pt idx="35">
                  <c:v>159.90935596529158</c:v>
                </c:pt>
                <c:pt idx="36">
                  <c:v>117.1844315122554</c:v>
                </c:pt>
                <c:pt idx="37">
                  <c:v>85.213630228068325</c:v>
                </c:pt>
                <c:pt idx="38">
                  <c:v>52.747464499728359</c:v>
                </c:pt>
                <c:pt idx="39">
                  <c:v>37.893469390452424</c:v>
                </c:pt>
                <c:pt idx="40">
                  <c:v>19.79396131955632</c:v>
                </c:pt>
              </c:numCache>
            </c:numRef>
          </c:val>
        </c:ser>
        <c:dLbls/>
        <c:marker val="1"/>
        <c:axId val="117816320"/>
        <c:axId val="117826304"/>
      </c:lineChart>
      <c:catAx>
        <c:axId val="117816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17826304"/>
        <c:crosses val="autoZero"/>
        <c:auto val="1"/>
        <c:lblAlgn val="ctr"/>
        <c:lblOffset val="100"/>
        <c:tickLblSkip val="2"/>
        <c:tickMarkSkip val="1"/>
      </c:catAx>
      <c:valAx>
        <c:axId val="117826304"/>
        <c:scaling>
          <c:orientation val="minMax"/>
          <c:max val="2500"/>
        </c:scaling>
        <c:axPos val="l"/>
        <c:title>
          <c:tx>
            <c:rich>
              <a:bodyPr/>
              <a:lstStyle/>
              <a:p>
                <a:pPr>
                  <a:defRPr sz="3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s-AR" sz="2400"/>
                  <a:t>Cantidad de afiliados</a:t>
                </a:r>
              </a:p>
            </c:rich>
          </c:tx>
          <c:layout>
            <c:manualLayout>
              <c:xMode val="edge"/>
              <c:yMode val="edge"/>
              <c:x val="2.311461382479257E-2"/>
              <c:y val="0.22975129901065358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17816320"/>
        <c:crosses val="autoZero"/>
        <c:crossBetween val="between"/>
        <c:majorUnit val="25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102048704215553"/>
          <c:y val="0.92613643211444963"/>
          <c:w val="0.48512483708426601"/>
          <c:h val="3.977272727272741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34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AR"/>
              <a:t>Evolución de Ingresos por Aportes y Egresos por Beneficios </a:t>
            </a:r>
          </a:p>
        </c:rich>
      </c:tx>
      <c:layout>
        <c:manualLayout>
          <c:xMode val="edge"/>
          <c:yMode val="edge"/>
          <c:x val="0.14161503725077842"/>
          <c:y val="2.682563827248866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519451735199771"/>
          <c:y val="0.20549242424242686"/>
          <c:w val="0.7674148439778361"/>
          <c:h val="0.64820075757576334"/>
        </c:manualLayout>
      </c:layout>
      <c:lineChart>
        <c:grouping val="standard"/>
        <c:ser>
          <c:idx val="4"/>
          <c:order val="0"/>
          <c:tx>
            <c:v>Ingreso por Aportes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'Cuadro 5'!$B$50:$B$90</c:f>
              <c:numCache>
                <c:formatCode>General</c:formatCode>
                <c:ptCount val="4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</c:numCache>
            </c:numRef>
          </c:cat>
          <c:val>
            <c:numRef>
              <c:f>'Cuadro 5'!$G$50:$G$90</c:f>
              <c:numCache>
                <c:formatCode>#,##0</c:formatCode>
                <c:ptCount val="41"/>
                <c:pt idx="0">
                  <c:v>19230586.988599997</c:v>
                </c:pt>
                <c:pt idx="1">
                  <c:v>19000166.119212426</c:v>
                </c:pt>
                <c:pt idx="2">
                  <c:v>18865740.91313735</c:v>
                </c:pt>
                <c:pt idx="3">
                  <c:v>15554269.839693073</c:v>
                </c:pt>
                <c:pt idx="4">
                  <c:v>15261279.281370385</c:v>
                </c:pt>
                <c:pt idx="5">
                  <c:v>15012464.1278136</c:v>
                </c:pt>
                <c:pt idx="6">
                  <c:v>14629559.856608978</c:v>
                </c:pt>
                <c:pt idx="7">
                  <c:v>14064257.059352411</c:v>
                </c:pt>
                <c:pt idx="8">
                  <c:v>13734306.28587833</c:v>
                </c:pt>
                <c:pt idx="9">
                  <c:v>13267256.347739602</c:v>
                </c:pt>
                <c:pt idx="10">
                  <c:v>12934344.74752279</c:v>
                </c:pt>
                <c:pt idx="11">
                  <c:v>12325082.505039057</c:v>
                </c:pt>
                <c:pt idx="12">
                  <c:v>11874915.3130213</c:v>
                </c:pt>
                <c:pt idx="13">
                  <c:v>11538014.224547224</c:v>
                </c:pt>
                <c:pt idx="14">
                  <c:v>10690239.642706309</c:v>
                </c:pt>
                <c:pt idx="15">
                  <c:v>10260216.938596085</c:v>
                </c:pt>
                <c:pt idx="16">
                  <c:v>9856639.6782307159</c:v>
                </c:pt>
                <c:pt idx="17">
                  <c:v>9451077.472059207</c:v>
                </c:pt>
                <c:pt idx="18">
                  <c:v>8986231.964609595</c:v>
                </c:pt>
                <c:pt idx="19">
                  <c:v>8526006.4498357158</c:v>
                </c:pt>
                <c:pt idx="20">
                  <c:v>7960841.6888312884</c:v>
                </c:pt>
                <c:pt idx="21">
                  <c:v>7068881.464127684</c:v>
                </c:pt>
                <c:pt idx="22">
                  <c:v>6636080.1914749574</c:v>
                </c:pt>
                <c:pt idx="23">
                  <c:v>5929275.3048164016</c:v>
                </c:pt>
                <c:pt idx="24">
                  <c:v>5406594.5064207762</c:v>
                </c:pt>
                <c:pt idx="25">
                  <c:v>4844949.4137525419</c:v>
                </c:pt>
                <c:pt idx="26">
                  <c:v>4228530.3930859491</c:v>
                </c:pt>
                <c:pt idx="27">
                  <c:v>3695522.2953810357</c:v>
                </c:pt>
                <c:pt idx="28">
                  <c:v>3191400.404631705</c:v>
                </c:pt>
                <c:pt idx="29">
                  <c:v>2938256.5308156563</c:v>
                </c:pt>
                <c:pt idx="30">
                  <c:v>2537022.3277649926</c:v>
                </c:pt>
                <c:pt idx="31">
                  <c:v>2082519.0345840498</c:v>
                </c:pt>
                <c:pt idx="32">
                  <c:v>1675121.6230142433</c:v>
                </c:pt>
                <c:pt idx="33">
                  <c:v>1275038.3848108507</c:v>
                </c:pt>
                <c:pt idx="34">
                  <c:v>937445.31528928108</c:v>
                </c:pt>
                <c:pt idx="35">
                  <c:v>666965.74678565643</c:v>
                </c:pt>
                <c:pt idx="36">
                  <c:v>501685.08994137443</c:v>
                </c:pt>
                <c:pt idx="37">
                  <c:v>368274.90083464654</c:v>
                </c:pt>
                <c:pt idx="38">
                  <c:v>200701.6289320043</c:v>
                </c:pt>
                <c:pt idx="39">
                  <c:v>151103.1742709215</c:v>
                </c:pt>
                <c:pt idx="40">
                  <c:v>67005.963614200649</c:v>
                </c:pt>
              </c:numCache>
            </c:numRef>
          </c:val>
        </c:ser>
        <c:ser>
          <c:idx val="5"/>
          <c:order val="1"/>
          <c:tx>
            <c:v>Egresos por Beneficios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'Cuadro 5'!$B$50:$B$90</c:f>
              <c:numCache>
                <c:formatCode>General</c:formatCode>
                <c:ptCount val="4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</c:numCache>
            </c:numRef>
          </c:cat>
          <c:val>
            <c:numRef>
              <c:f>'Cuadro 5'!$H$50:$H$90</c:f>
              <c:numCache>
                <c:formatCode>#,##0</c:formatCode>
                <c:ptCount val="41"/>
                <c:pt idx="0">
                  <c:v>10893011.479999999</c:v>
                </c:pt>
                <c:pt idx="1">
                  <c:v>11963960.580098243</c:v>
                </c:pt>
                <c:pt idx="2">
                  <c:v>13340215.374262139</c:v>
                </c:pt>
                <c:pt idx="3">
                  <c:v>22155794.977132384</c:v>
                </c:pt>
                <c:pt idx="4">
                  <c:v>23750316.935396347</c:v>
                </c:pt>
                <c:pt idx="5">
                  <c:v>25762144.695807662</c:v>
                </c:pt>
                <c:pt idx="6">
                  <c:v>27410081.002031922</c:v>
                </c:pt>
                <c:pt idx="7">
                  <c:v>29362452.213712208</c:v>
                </c:pt>
                <c:pt idx="8">
                  <c:v>31242579.477166954</c:v>
                </c:pt>
                <c:pt idx="9">
                  <c:v>32532143.867851634</c:v>
                </c:pt>
                <c:pt idx="10">
                  <c:v>34238367.561728261</c:v>
                </c:pt>
                <c:pt idx="11">
                  <c:v>35854677.955098532</c:v>
                </c:pt>
                <c:pt idx="12">
                  <c:v>37165763.035177872</c:v>
                </c:pt>
                <c:pt idx="13">
                  <c:v>38228764.593428701</c:v>
                </c:pt>
                <c:pt idx="14">
                  <c:v>40406628.455070093</c:v>
                </c:pt>
                <c:pt idx="15">
                  <c:v>41818695.971122064</c:v>
                </c:pt>
                <c:pt idx="16">
                  <c:v>42778373.32717827</c:v>
                </c:pt>
                <c:pt idx="17">
                  <c:v>43672702.270126492</c:v>
                </c:pt>
                <c:pt idx="18">
                  <c:v>44463572.784109466</c:v>
                </c:pt>
                <c:pt idx="19">
                  <c:v>45085007.420568295</c:v>
                </c:pt>
                <c:pt idx="20">
                  <c:v>45889252.163135745</c:v>
                </c:pt>
                <c:pt idx="21">
                  <c:v>47373760.407148153</c:v>
                </c:pt>
                <c:pt idx="22">
                  <c:v>47692920.603747703</c:v>
                </c:pt>
                <c:pt idx="23">
                  <c:v>48531118.811893746</c:v>
                </c:pt>
                <c:pt idx="24">
                  <c:v>48995935.344944492</c:v>
                </c:pt>
                <c:pt idx="25">
                  <c:v>49504004.26124642</c:v>
                </c:pt>
                <c:pt idx="26">
                  <c:v>49843453.20964931</c:v>
                </c:pt>
                <c:pt idx="27">
                  <c:v>49991891.830018856</c:v>
                </c:pt>
                <c:pt idx="28">
                  <c:v>50005741.242346525</c:v>
                </c:pt>
                <c:pt idx="29">
                  <c:v>49314292.742618643</c:v>
                </c:pt>
                <c:pt idx="30">
                  <c:v>48869905.744963743</c:v>
                </c:pt>
                <c:pt idx="31">
                  <c:v>48377066.01691363</c:v>
                </c:pt>
                <c:pt idx="32">
                  <c:v>47710605.320185021</c:v>
                </c:pt>
                <c:pt idx="33">
                  <c:v>46984652.488163508</c:v>
                </c:pt>
                <c:pt idx="34">
                  <c:v>46058588.676958568</c:v>
                </c:pt>
                <c:pt idx="35">
                  <c:v>44926814.944810621</c:v>
                </c:pt>
                <c:pt idx="36">
                  <c:v>43493468.440574475</c:v>
                </c:pt>
                <c:pt idx="37">
                  <c:v>41960686.969468027</c:v>
                </c:pt>
                <c:pt idx="38">
                  <c:v>40506980.37816225</c:v>
                </c:pt>
                <c:pt idx="39">
                  <c:v>38741313.250832126</c:v>
                </c:pt>
                <c:pt idx="40">
                  <c:v>37067905.563970283</c:v>
                </c:pt>
              </c:numCache>
            </c:numRef>
          </c:val>
        </c:ser>
        <c:dLbls/>
        <c:marker val="1"/>
        <c:axId val="122221312"/>
        <c:axId val="122222848"/>
      </c:lineChart>
      <c:catAx>
        <c:axId val="122221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22222848"/>
        <c:crosses val="autoZero"/>
        <c:auto val="1"/>
        <c:lblAlgn val="ctr"/>
        <c:lblOffset val="100"/>
        <c:tickLblSkip val="2"/>
        <c:tickMarkSkip val="1"/>
      </c:catAx>
      <c:valAx>
        <c:axId val="1222228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1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s-AR"/>
                  <a:t>Importes Anuales</a:t>
                </a:r>
              </a:p>
            </c:rich>
          </c:tx>
          <c:layout>
            <c:manualLayout>
              <c:xMode val="edge"/>
              <c:yMode val="edge"/>
              <c:x val="1.9875776397515824E-2"/>
              <c:y val="0.3576750775471248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2222131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043478260869907"/>
          <c:y val="0.94034090909090906"/>
          <c:w val="0.51801242236024847"/>
          <c:h val="3.69318181818187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AR"/>
              <a:t>Evolución de las Inversiones - Población Cerrada</a:t>
            </a:r>
          </a:p>
        </c:rich>
      </c:tx>
      <c:layout>
        <c:manualLayout>
          <c:xMode val="edge"/>
          <c:yMode val="edge"/>
          <c:x val="0.13526477920609903"/>
          <c:y val="5.442919846254769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49078118375221"/>
          <c:y val="0.19034090909090909"/>
          <c:w val="0.82111851048046303"/>
          <c:h val="0.66335227272727271"/>
        </c:manualLayout>
      </c:layout>
      <c:lineChart>
        <c:grouping val="standard"/>
        <c:ser>
          <c:idx val="0"/>
          <c:order val="0"/>
          <c:tx>
            <c:strRef>
              <c:f>'Cuadro 7'!$D$26</c:f>
              <c:strCache>
                <c:ptCount val="1"/>
                <c:pt idx="0">
                  <c:v>0%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cat>
            <c:numRef>
              <c:f>'Cuadro 7'!$A$29:$A$55</c:f>
              <c:numCache>
                <c:formatCode>General</c:formatCode>
                <c:ptCount val="2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</c:numCache>
            </c:numRef>
          </c:cat>
          <c:val>
            <c:numRef>
              <c:f>'Cuadro 7'!$D$29:$D$55</c:f>
              <c:numCache>
                <c:formatCode>#,##0</c:formatCode>
                <c:ptCount val="27"/>
                <c:pt idx="0">
                  <c:v>156910513.5086</c:v>
                </c:pt>
                <c:pt idx="1">
                  <c:v>163946719.04771414</c:v>
                </c:pt>
                <c:pt idx="2">
                  <c:v>169472244.5865894</c:v>
                </c:pt>
                <c:pt idx="3">
                  <c:v>162870719.44915009</c:v>
                </c:pt>
                <c:pt idx="4">
                  <c:v>154381681.79512405</c:v>
                </c:pt>
                <c:pt idx="5">
                  <c:v>143632001.22713006</c:v>
                </c:pt>
                <c:pt idx="6">
                  <c:v>130851480.08170712</c:v>
                </c:pt>
                <c:pt idx="7">
                  <c:v>115553284.9273473</c:v>
                </c:pt>
                <c:pt idx="8">
                  <c:v>98045011.736058667</c:v>
                </c:pt>
                <c:pt idx="9">
                  <c:v>78780124.215946645</c:v>
                </c:pt>
                <c:pt idx="10">
                  <c:v>57476101.401741184</c:v>
                </c:pt>
                <c:pt idx="11">
                  <c:v>33946505.951681696</c:v>
                </c:pt>
                <c:pt idx="12">
                  <c:v>8655658.2295251377</c:v>
                </c:pt>
                <c:pt idx="13">
                  <c:v>-18035092.139356334</c:v>
                </c:pt>
                <c:pt idx="14">
                  <c:v>-47751480.951720104</c:v>
                </c:pt>
                <c:pt idx="15">
                  <c:v>-79309959.98424609</c:v>
                </c:pt>
                <c:pt idx="16">
                  <c:v>-112231693.63319364</c:v>
                </c:pt>
                <c:pt idx="17">
                  <c:v>-146453318.43126088</c:v>
                </c:pt>
                <c:pt idx="18">
                  <c:v>-181930659.25076076</c:v>
                </c:pt>
                <c:pt idx="19">
                  <c:v>-218489660.22149336</c:v>
                </c:pt>
                <c:pt idx="20">
                  <c:v>-256418070.6957978</c:v>
                </c:pt>
                <c:pt idx="21">
                  <c:v>-296722949.63881826</c:v>
                </c:pt>
                <c:pt idx="22">
                  <c:v>-337779790.05109102</c:v>
                </c:pt>
                <c:pt idx="23">
                  <c:v>-380381633.55816841</c:v>
                </c:pt>
                <c:pt idx="24">
                  <c:v>-423970974.39669204</c:v>
                </c:pt>
                <c:pt idx="25">
                  <c:v>-468630029.24418592</c:v>
                </c:pt>
                <c:pt idx="26">
                  <c:v>-514244952.06074929</c:v>
                </c:pt>
              </c:numCache>
            </c:numRef>
          </c:val>
        </c:ser>
        <c:ser>
          <c:idx val="1"/>
          <c:order val="1"/>
          <c:tx>
            <c:strRef>
              <c:f>'Cuadro 7'!$F$26</c:f>
              <c:strCache>
                <c:ptCount val="1"/>
                <c:pt idx="0">
                  <c:v>4%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cat>
            <c:numRef>
              <c:f>'Cuadro 7'!$A$29:$A$55</c:f>
              <c:numCache>
                <c:formatCode>General</c:formatCode>
                <c:ptCount val="2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</c:numCache>
            </c:numRef>
          </c:cat>
          <c:val>
            <c:numRef>
              <c:f>'Cuadro 7'!$F$29:$F$55</c:f>
              <c:numCache>
                <c:formatCode>#,##0</c:formatCode>
                <c:ptCount val="27"/>
                <c:pt idx="0">
                  <c:v>163018547.56288093</c:v>
                </c:pt>
                <c:pt idx="1">
                  <c:v>176714839.33451474</c:v>
                </c:pt>
                <c:pt idx="2">
                  <c:v>189418385.41701135</c:v>
                </c:pt>
                <c:pt idx="3">
                  <c:v>190262859.73463655</c:v>
                </c:pt>
                <c:pt idx="4">
                  <c:v>189216220.39412156</c:v>
                </c:pt>
                <c:pt idx="5">
                  <c:v>185822303.01366818</c:v>
                </c:pt>
                <c:pt idx="6">
                  <c:v>180221569.79133558</c:v>
                </c:pt>
                <c:pt idx="7">
                  <c:v>171829273.46002278</c:v>
                </c:pt>
                <c:pt idx="8">
                  <c:v>160847439.06808484</c:v>
                </c:pt>
                <c:pt idx="9">
                  <c:v>147634929.15236399</c:v>
                </c:pt>
                <c:pt idx="10">
                  <c:v>131814400.70892665</c:v>
                </c:pt>
                <c:pt idx="11">
                  <c:v>113091403.46792424</c:v>
                </c:pt>
                <c:pt idx="12">
                  <c:v>91823354.396525219</c:v>
                </c:pt>
                <c:pt idx="13">
                  <c:v>68276957.179714143</c:v>
                </c:pt>
                <c:pt idx="14">
                  <c:v>40703146.181352071</c:v>
                </c:pt>
                <c:pt idx="15">
                  <c:v>10147811.947374415</c:v>
                </c:pt>
                <c:pt idx="16">
                  <c:v>-23019988.034188159</c:v>
                </c:pt>
                <c:pt idx="17">
                  <c:v>-58840134.081994846</c:v>
                </c:pt>
                <c:pt idx="18">
                  <c:v>-97373670.071076974</c:v>
                </c:pt>
                <c:pt idx="19">
                  <c:v>-138551628.74336457</c:v>
                </c:pt>
                <c:pt idx="20">
                  <c:v>-182773234.91870627</c:v>
                </c:pt>
                <c:pt idx="21">
                  <c:v>-231187237.16014582</c:v>
                </c:pt>
                <c:pt idx="22">
                  <c:v>-282304652.73228025</c:v>
                </c:pt>
                <c:pt idx="23">
                  <c:v>-337042365.11309427</c:v>
                </c:pt>
                <c:pt idx="24">
                  <c:v>-394976639.62167388</c:v>
                </c:pt>
                <c:pt idx="25">
                  <c:v>-456319183.63173723</c:v>
                </c:pt>
                <c:pt idx="26">
                  <c:v>-521090227.28754383</c:v>
                </c:pt>
              </c:numCache>
            </c:numRef>
          </c:val>
        </c:ser>
        <c:ser>
          <c:idx val="4"/>
          <c:order val="2"/>
          <c:tx>
            <c:strRef>
              <c:f>'Cuadro 7'!$J$26</c:f>
              <c:strCache>
                <c:ptCount val="1"/>
                <c:pt idx="0">
                  <c:v>8%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'Cuadro 7'!$A$29:$A$55</c:f>
              <c:numCache>
                <c:formatCode>General</c:formatCode>
                <c:ptCount val="2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</c:numCache>
            </c:numRef>
          </c:cat>
          <c:val>
            <c:numRef>
              <c:f>'Cuadro 7'!$J$29:$J$55</c:f>
              <c:numCache>
                <c:formatCode>#,##0</c:formatCode>
                <c:ptCount val="27"/>
                <c:pt idx="0">
                  <c:v>169123435.67570227</c:v>
                </c:pt>
                <c:pt idx="1">
                  <c:v>189965549.8215045</c:v>
                </c:pt>
                <c:pt idx="2">
                  <c:v>210905088.39033565</c:v>
                </c:pt>
                <c:pt idx="3">
                  <c:v>220916989.29426968</c:v>
                </c:pt>
                <c:pt idx="4">
                  <c:v>229768281.72332829</c:v>
                </c:pt>
                <c:pt idx="5">
                  <c:v>236978348.51585367</c:v>
                </c:pt>
                <c:pt idx="6">
                  <c:v>242654709.21447343</c:v>
                </c:pt>
                <c:pt idx="7">
                  <c:v>246168735.18875816</c:v>
                </c:pt>
                <c:pt idx="8">
                  <c:v>247667102.77179405</c:v>
                </c:pt>
                <c:pt idx="9">
                  <c:v>247459812.60137743</c:v>
                </c:pt>
                <c:pt idx="10">
                  <c:v>245116807.65760151</c:v>
                </c:pt>
                <c:pt idx="11">
                  <c:v>240273479.3895829</c:v>
                </c:pt>
                <c:pt idx="12">
                  <c:v>233212337.80799189</c:v>
                </c:pt>
                <c:pt idx="13">
                  <c:v>224131483.39400697</c:v>
                </c:pt>
                <c:pt idx="14">
                  <c:v>211179824.92123628</c:v>
                </c:pt>
                <c:pt idx="15">
                  <c:v>195277677.4585759</c:v>
                </c:pt>
                <c:pt idx="16">
                  <c:v>176686622.4433257</c:v>
                </c:pt>
                <c:pt idx="17">
                  <c:v>155257396.51810482</c:v>
                </c:pt>
                <c:pt idx="18">
                  <c:v>130808854.14946663</c:v>
                </c:pt>
                <c:pt idx="19">
                  <c:v>103280334.1882627</c:v>
                </c:pt>
                <c:pt idx="20">
                  <c:v>72126400.528229967</c:v>
                </c:pt>
                <c:pt idx="21">
                  <c:v>36010453.697153717</c:v>
                </c:pt>
                <c:pt idx="22">
                  <c:v>-3776230.1624561097</c:v>
                </c:pt>
                <c:pt idx="23">
                  <c:v>-48351463.045666344</c:v>
                </c:pt>
                <c:pt idx="24">
                  <c:v>-97518951.889775693</c:v>
                </c:pt>
                <c:pt idx="25">
                  <c:v>-151731519.24927643</c:v>
                </c:pt>
                <c:pt idx="26">
                  <c:v>-211274459.13019088</c:v>
                </c:pt>
              </c:numCache>
            </c:numRef>
          </c:val>
        </c:ser>
        <c:dLbls/>
        <c:marker val="1"/>
        <c:axId val="122267520"/>
        <c:axId val="122269056"/>
      </c:lineChart>
      <c:catAx>
        <c:axId val="122267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22269056"/>
        <c:crosses val="autoZero"/>
        <c:auto val="1"/>
        <c:lblAlgn val="ctr"/>
        <c:lblOffset val="100"/>
        <c:tickLblSkip val="2"/>
        <c:tickMarkSkip val="1"/>
      </c:catAx>
      <c:valAx>
        <c:axId val="122269056"/>
        <c:scaling>
          <c:orientation val="minMax"/>
        </c:scaling>
        <c:axPos val="l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222675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043482064742252"/>
          <c:y val="0.94034090909090906"/>
          <c:w val="0.51801239428404244"/>
          <c:h val="3.69318181818187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AR"/>
              <a:t>Evolución de la cantidad de Activos y Pasivos</a:t>
            </a:r>
          </a:p>
        </c:rich>
      </c:tx>
      <c:layout>
        <c:manualLayout>
          <c:xMode val="edge"/>
          <c:yMode val="edge"/>
          <c:x val="0.2097840663698422"/>
          <c:y val="2.870431473001077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152216389617971"/>
          <c:y val="0.18087121212121221"/>
          <c:w val="0.7890726159230097"/>
          <c:h val="0.64867424242424998"/>
        </c:manualLayout>
      </c:layout>
      <c:lineChart>
        <c:grouping val="standard"/>
        <c:ser>
          <c:idx val="4"/>
          <c:order val="0"/>
          <c:tx>
            <c:v>Activos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tar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TotalPersonas!$B$51:$B$100</c:f>
              <c:numCache>
                <c:formatCode>#,##0</c:formatCode>
                <c:ptCount val="5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  <c:pt idx="41">
                  <c:v>2059</c:v>
                </c:pt>
                <c:pt idx="42">
                  <c:v>2060</c:v>
                </c:pt>
                <c:pt idx="43">
                  <c:v>2061</c:v>
                </c:pt>
                <c:pt idx="44">
                  <c:v>2062</c:v>
                </c:pt>
                <c:pt idx="45">
                  <c:v>2063</c:v>
                </c:pt>
                <c:pt idx="46">
                  <c:v>2064</c:v>
                </c:pt>
                <c:pt idx="47">
                  <c:v>2065</c:v>
                </c:pt>
                <c:pt idx="48">
                  <c:v>2066</c:v>
                </c:pt>
                <c:pt idx="49">
                  <c:v>2067</c:v>
                </c:pt>
              </c:numCache>
            </c:numRef>
          </c:cat>
          <c:val>
            <c:numRef>
              <c:f>TotalPersonas!$H$51:$H$100</c:f>
              <c:numCache>
                <c:formatCode>#,##0</c:formatCode>
                <c:ptCount val="50"/>
                <c:pt idx="0">
                  <c:v>2372</c:v>
                </c:pt>
                <c:pt idx="1">
                  <c:v>2372</c:v>
                </c:pt>
                <c:pt idx="2">
                  <c:v>2372</c:v>
                </c:pt>
                <c:pt idx="3">
                  <c:v>2372</c:v>
                </c:pt>
                <c:pt idx="4">
                  <c:v>2372</c:v>
                </c:pt>
                <c:pt idx="5">
                  <c:v>2372</c:v>
                </c:pt>
                <c:pt idx="6">
                  <c:v>2372</c:v>
                </c:pt>
                <c:pt idx="7">
                  <c:v>2372</c:v>
                </c:pt>
                <c:pt idx="8">
                  <c:v>2372</c:v>
                </c:pt>
                <c:pt idx="9">
                  <c:v>2372</c:v>
                </c:pt>
                <c:pt idx="10">
                  <c:v>2372</c:v>
                </c:pt>
                <c:pt idx="11">
                  <c:v>2372</c:v>
                </c:pt>
                <c:pt idx="12">
                  <c:v>2372</c:v>
                </c:pt>
                <c:pt idx="13">
                  <c:v>2372</c:v>
                </c:pt>
                <c:pt idx="14">
                  <c:v>2372</c:v>
                </c:pt>
                <c:pt idx="15">
                  <c:v>2372</c:v>
                </c:pt>
                <c:pt idx="16">
                  <c:v>2372</c:v>
                </c:pt>
                <c:pt idx="17">
                  <c:v>2372</c:v>
                </c:pt>
                <c:pt idx="18">
                  <c:v>2372</c:v>
                </c:pt>
                <c:pt idx="19">
                  <c:v>2372</c:v>
                </c:pt>
                <c:pt idx="20">
                  <c:v>2372</c:v>
                </c:pt>
                <c:pt idx="21">
                  <c:v>2372</c:v>
                </c:pt>
                <c:pt idx="22">
                  <c:v>2372</c:v>
                </c:pt>
                <c:pt idx="23">
                  <c:v>2372</c:v>
                </c:pt>
                <c:pt idx="24">
                  <c:v>2372</c:v>
                </c:pt>
                <c:pt idx="25">
                  <c:v>2372</c:v>
                </c:pt>
                <c:pt idx="26">
                  <c:v>2372</c:v>
                </c:pt>
                <c:pt idx="27">
                  <c:v>2372</c:v>
                </c:pt>
                <c:pt idx="28">
                  <c:v>2372</c:v>
                </c:pt>
                <c:pt idx="29">
                  <c:v>2372</c:v>
                </c:pt>
                <c:pt idx="30">
                  <c:v>2372.0000000000005</c:v>
                </c:pt>
                <c:pt idx="31">
                  <c:v>2372.0000000000005</c:v>
                </c:pt>
                <c:pt idx="32">
                  <c:v>2372.0000000000005</c:v>
                </c:pt>
                <c:pt idx="33">
                  <c:v>2372.0000000000005</c:v>
                </c:pt>
                <c:pt idx="34">
                  <c:v>2372.0000000000005</c:v>
                </c:pt>
                <c:pt idx="35">
                  <c:v>2372.0000000000005</c:v>
                </c:pt>
                <c:pt idx="36">
                  <c:v>2372.0000000000009</c:v>
                </c:pt>
                <c:pt idx="37">
                  <c:v>2372.0000000000009</c:v>
                </c:pt>
                <c:pt idx="38">
                  <c:v>2372.0000000000005</c:v>
                </c:pt>
                <c:pt idx="39">
                  <c:v>2372.0000000000009</c:v>
                </c:pt>
                <c:pt idx="40">
                  <c:v>2372.0000000000005</c:v>
                </c:pt>
                <c:pt idx="41">
                  <c:v>2372.0000000000005</c:v>
                </c:pt>
                <c:pt idx="42">
                  <c:v>2372.0000000000005</c:v>
                </c:pt>
                <c:pt idx="43">
                  <c:v>2372</c:v>
                </c:pt>
                <c:pt idx="44">
                  <c:v>2372</c:v>
                </c:pt>
                <c:pt idx="45">
                  <c:v>2372</c:v>
                </c:pt>
                <c:pt idx="46">
                  <c:v>2372</c:v>
                </c:pt>
                <c:pt idx="47">
                  <c:v>2372</c:v>
                </c:pt>
                <c:pt idx="48">
                  <c:v>2372</c:v>
                </c:pt>
                <c:pt idx="49">
                  <c:v>2372</c:v>
                </c:pt>
              </c:numCache>
            </c:numRef>
          </c:val>
        </c:ser>
        <c:ser>
          <c:idx val="5"/>
          <c:order val="1"/>
          <c:tx>
            <c:v>Pasivos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TotalPersonas!$B$51:$B$100</c:f>
              <c:numCache>
                <c:formatCode>#,##0</c:formatCode>
                <c:ptCount val="50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  <c:pt idx="41">
                  <c:v>2059</c:v>
                </c:pt>
                <c:pt idx="42">
                  <c:v>2060</c:v>
                </c:pt>
                <c:pt idx="43">
                  <c:v>2061</c:v>
                </c:pt>
                <c:pt idx="44">
                  <c:v>2062</c:v>
                </c:pt>
                <c:pt idx="45">
                  <c:v>2063</c:v>
                </c:pt>
                <c:pt idx="46">
                  <c:v>2064</c:v>
                </c:pt>
                <c:pt idx="47">
                  <c:v>2065</c:v>
                </c:pt>
                <c:pt idx="48">
                  <c:v>2066</c:v>
                </c:pt>
                <c:pt idx="49">
                  <c:v>2067</c:v>
                </c:pt>
              </c:numCache>
            </c:numRef>
          </c:cat>
          <c:val>
            <c:numRef>
              <c:f>TotalPersonas!$I$51:$I$100</c:f>
              <c:numCache>
                <c:formatCode>#,##0</c:formatCode>
                <c:ptCount val="50"/>
                <c:pt idx="0">
                  <c:v>373</c:v>
                </c:pt>
                <c:pt idx="1">
                  <c:v>403.49181617051488</c:v>
                </c:pt>
                <c:pt idx="2">
                  <c:v>432.88766089899912</c:v>
                </c:pt>
                <c:pt idx="3">
                  <c:v>465.13548555890742</c:v>
                </c:pt>
                <c:pt idx="4">
                  <c:v>505.85255669335345</c:v>
                </c:pt>
                <c:pt idx="5">
                  <c:v>551.26109113138523</c:v>
                </c:pt>
                <c:pt idx="6">
                  <c:v>596.60648157029902</c:v>
                </c:pt>
                <c:pt idx="7">
                  <c:v>643.97438314572059</c:v>
                </c:pt>
                <c:pt idx="8">
                  <c:v>688.49617249896403</c:v>
                </c:pt>
                <c:pt idx="9">
                  <c:v>718.76441267408995</c:v>
                </c:pt>
                <c:pt idx="10">
                  <c:v>753.26411137877801</c:v>
                </c:pt>
                <c:pt idx="11">
                  <c:v>796.12173685412392</c:v>
                </c:pt>
                <c:pt idx="12">
                  <c:v>832.68776961518734</c:v>
                </c:pt>
                <c:pt idx="13">
                  <c:v>865.23759501654581</c:v>
                </c:pt>
                <c:pt idx="14">
                  <c:v>907.96852298897738</c:v>
                </c:pt>
                <c:pt idx="15">
                  <c:v>937.28657520666798</c:v>
                </c:pt>
                <c:pt idx="16">
                  <c:v>960.76300656406045</c:v>
                </c:pt>
                <c:pt idx="17">
                  <c:v>986.48246249245335</c:v>
                </c:pt>
                <c:pt idx="18">
                  <c:v>1030.0321317716873</c:v>
                </c:pt>
                <c:pt idx="19">
                  <c:v>1063.6452848786503</c:v>
                </c:pt>
                <c:pt idx="20">
                  <c:v>1101.2793544841568</c:v>
                </c:pt>
                <c:pt idx="21">
                  <c:v>1150.1494440274366</c:v>
                </c:pt>
                <c:pt idx="22">
                  <c:v>1193.4783961454245</c:v>
                </c:pt>
                <c:pt idx="23">
                  <c:v>1229.1962800198435</c:v>
                </c:pt>
                <c:pt idx="24">
                  <c:v>1274.6040113638917</c:v>
                </c:pt>
                <c:pt idx="25">
                  <c:v>1310.4071240920234</c:v>
                </c:pt>
                <c:pt idx="26">
                  <c:v>1373.7923581254363</c:v>
                </c:pt>
                <c:pt idx="27">
                  <c:v>1435.3769389033223</c:v>
                </c:pt>
                <c:pt idx="28">
                  <c:v>1499.4848347549987</c:v>
                </c:pt>
                <c:pt idx="29">
                  <c:v>1578.3628873511136</c:v>
                </c:pt>
                <c:pt idx="30">
                  <c:v>1640.5816631449661</c:v>
                </c:pt>
                <c:pt idx="31">
                  <c:v>1665.5922756271509</c:v>
                </c:pt>
                <c:pt idx="32">
                  <c:v>1694.8386534711403</c:v>
                </c:pt>
                <c:pt idx="33">
                  <c:v>1725.8838187145866</c:v>
                </c:pt>
                <c:pt idx="34">
                  <c:v>1750.1383374421141</c:v>
                </c:pt>
                <c:pt idx="35">
                  <c:v>1767.9596052300501</c:v>
                </c:pt>
                <c:pt idx="36">
                  <c:v>1795.0912419953654</c:v>
                </c:pt>
                <c:pt idx="37">
                  <c:v>1812.2939732725513</c:v>
                </c:pt>
                <c:pt idx="38">
                  <c:v>1829.7840553500512</c:v>
                </c:pt>
                <c:pt idx="39">
                  <c:v>1827.5094918603793</c:v>
                </c:pt>
                <c:pt idx="40">
                  <c:v>1832.3057441476246</c:v>
                </c:pt>
                <c:pt idx="41">
                  <c:v>1834.6645863239783</c:v>
                </c:pt>
                <c:pt idx="42">
                  <c:v>1831.9443664647904</c:v>
                </c:pt>
                <c:pt idx="43">
                  <c:v>1820.1618185334385</c:v>
                </c:pt>
                <c:pt idx="44">
                  <c:v>1809.7759549308662</c:v>
                </c:pt>
                <c:pt idx="45">
                  <c:v>1794.0615377058766</c:v>
                </c:pt>
                <c:pt idx="46">
                  <c:v>1780.0445650542731</c:v>
                </c:pt>
                <c:pt idx="47">
                  <c:v>1765.6352900901534</c:v>
                </c:pt>
                <c:pt idx="48">
                  <c:v>1759.2948049761426</c:v>
                </c:pt>
                <c:pt idx="49">
                  <c:v>1753.7305838601103</c:v>
                </c:pt>
              </c:numCache>
            </c:numRef>
          </c:val>
        </c:ser>
        <c:dLbls/>
        <c:marker val="1"/>
        <c:axId val="109983232"/>
        <c:axId val="109984768"/>
      </c:lineChart>
      <c:catAx>
        <c:axId val="109983232"/>
        <c:scaling>
          <c:orientation val="minMax"/>
        </c:scaling>
        <c:axPos val="b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09984768"/>
        <c:crosses val="autoZero"/>
        <c:auto val="1"/>
        <c:lblAlgn val="ctr"/>
        <c:lblOffset val="100"/>
        <c:tickLblSkip val="2"/>
        <c:tickMarkSkip val="1"/>
      </c:catAx>
      <c:valAx>
        <c:axId val="1099847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3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s-AR"/>
                  <a:t>Cantidad de afiliados</a:t>
                </a:r>
              </a:p>
            </c:rich>
          </c:tx>
          <c:layout>
            <c:manualLayout>
              <c:xMode val="edge"/>
              <c:yMode val="edge"/>
              <c:x val="1.1967090501121914E-2"/>
              <c:y val="0.1535022965879298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0998323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</c:legendEntry>
      <c:layout>
        <c:manualLayout>
          <c:xMode val="edge"/>
          <c:yMode val="edge"/>
          <c:x val="0.39790575916230697"/>
          <c:y val="0.92613636363635865"/>
          <c:w val="0.35995173519976681"/>
          <c:h val="3.977272727272741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34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AR"/>
              <a:t>Evolución de Ingresos por Aportes y Egresos por Beneficios y Gastos de Administración</a:t>
            </a:r>
          </a:p>
        </c:rich>
      </c:tx>
      <c:layout>
        <c:manualLayout>
          <c:xMode val="edge"/>
          <c:yMode val="edge"/>
          <c:x val="0.14161503725077842"/>
          <c:y val="2.682563827248866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519451735199771"/>
          <c:y val="0.20549242424242642"/>
          <c:w val="0.7674148439778361"/>
          <c:h val="0.64820075757576234"/>
        </c:manualLayout>
      </c:layout>
      <c:lineChart>
        <c:grouping val="standard"/>
        <c:ser>
          <c:idx val="4"/>
          <c:order val="0"/>
          <c:tx>
            <c:v>Ingresos por Aportes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FlujoFondos!$B$10:$B$60</c:f>
              <c:numCache>
                <c:formatCode>#,##0</c:formatCode>
                <c:ptCount val="5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  <c:pt idx="41">
                  <c:v>2059</c:v>
                </c:pt>
                <c:pt idx="42">
                  <c:v>2060</c:v>
                </c:pt>
                <c:pt idx="43">
                  <c:v>2061</c:v>
                </c:pt>
                <c:pt idx="44">
                  <c:v>2062</c:v>
                </c:pt>
                <c:pt idx="45">
                  <c:v>2063</c:v>
                </c:pt>
                <c:pt idx="46">
                  <c:v>2064</c:v>
                </c:pt>
                <c:pt idx="47">
                  <c:v>2065</c:v>
                </c:pt>
                <c:pt idx="48">
                  <c:v>2066</c:v>
                </c:pt>
                <c:pt idx="49">
                  <c:v>2067</c:v>
                </c:pt>
                <c:pt idx="50">
                  <c:v>2068</c:v>
                </c:pt>
              </c:numCache>
            </c:numRef>
          </c:cat>
          <c:val>
            <c:numRef>
              <c:f>FlujoFondos!$J$10:$J$60</c:f>
              <c:numCache>
                <c:formatCode>#,##0</c:formatCode>
                <c:ptCount val="51"/>
                <c:pt idx="0">
                  <c:v>18276373.81635011</c:v>
                </c:pt>
                <c:pt idx="1">
                  <c:v>18103214.925965574</c:v>
                </c:pt>
                <c:pt idx="2">
                  <c:v>18040276.525454219</c:v>
                </c:pt>
                <c:pt idx="3">
                  <c:v>17829078.988863669</c:v>
                </c:pt>
                <c:pt idx="4">
                  <c:v>17519110.823127858</c:v>
                </c:pt>
                <c:pt idx="5">
                  <c:v>16999751.604384352</c:v>
                </c:pt>
                <c:pt idx="6">
                  <c:v>16365607.208115023</c:v>
                </c:pt>
                <c:pt idx="7">
                  <c:v>16008907.628493784</c:v>
                </c:pt>
                <c:pt idx="8">
                  <c:v>15536933.326645365</c:v>
                </c:pt>
                <c:pt idx="9">
                  <c:v>15286677.527798166</c:v>
                </c:pt>
                <c:pt idx="10">
                  <c:v>14950738.181114353</c:v>
                </c:pt>
                <c:pt idx="11">
                  <c:v>14412494.286944523</c:v>
                </c:pt>
                <c:pt idx="12">
                  <c:v>13877398.438964799</c:v>
                </c:pt>
                <c:pt idx="13">
                  <c:v>13407968.359048223</c:v>
                </c:pt>
                <c:pt idx="14">
                  <c:v>12656925.312347166</c:v>
                </c:pt>
                <c:pt idx="15">
                  <c:v>12175968.045199227</c:v>
                </c:pt>
                <c:pt idx="16">
                  <c:v>11664360.708241204</c:v>
                </c:pt>
                <c:pt idx="17">
                  <c:v>11256119.378721815</c:v>
                </c:pt>
                <c:pt idx="18">
                  <c:v>10702485.464891264</c:v>
                </c:pt>
                <c:pt idx="19">
                  <c:v>10263335.90750549</c:v>
                </c:pt>
                <c:pt idx="20">
                  <c:v>9815530.2788919639</c:v>
                </c:pt>
                <c:pt idx="21">
                  <c:v>8969027.394167589</c:v>
                </c:pt>
                <c:pt idx="22">
                  <c:v>8286340.0877084732</c:v>
                </c:pt>
                <c:pt idx="23">
                  <c:v>7462563.411688407</c:v>
                </c:pt>
                <c:pt idx="24">
                  <c:v>6773965.6256942097</c:v>
                </c:pt>
                <c:pt idx="25">
                  <c:v>6062644.196517488</c:v>
                </c:pt>
                <c:pt idx="26">
                  <c:v>5157528.0033488404</c:v>
                </c:pt>
                <c:pt idx="27">
                  <c:v>4443957.8516306831</c:v>
                </c:pt>
                <c:pt idx="28">
                  <c:v>3708592.4099566918</c:v>
                </c:pt>
                <c:pt idx="29">
                  <c:v>3058442.0129613117</c:v>
                </c:pt>
                <c:pt idx="30">
                  <c:v>2413463.0676308502</c:v>
                </c:pt>
                <c:pt idx="31">
                  <c:v>1993277.3155405838</c:v>
                </c:pt>
                <c:pt idx="32">
                  <c:v>1598021.7050930867</c:v>
                </c:pt>
                <c:pt idx="33">
                  <c:v>1210999.7921269096</c:v>
                </c:pt>
                <c:pt idx="34">
                  <c:v>889225.46920869581</c:v>
                </c:pt>
                <c:pt idx="35">
                  <c:v>630820.94969882374</c:v>
                </c:pt>
                <c:pt idx="36">
                  <c:v>472303.62580488878</c:v>
                </c:pt>
                <c:pt idx="37">
                  <c:v>345606.73029734369</c:v>
                </c:pt>
                <c:pt idx="38">
                  <c:v>187480.34147011684</c:v>
                </c:pt>
                <c:pt idx="39">
                  <c:v>140474.36714482406</c:v>
                </c:pt>
                <c:pt idx="40">
                  <c:v>62242.517816154308</c:v>
                </c:pt>
                <c:pt idx="41">
                  <c:v>26410.478279680345</c:v>
                </c:pt>
                <c:pt idx="42">
                  <c:v>3590.7685136347604</c:v>
                </c:pt>
                <c:pt idx="43">
                  <c:v>3563.5248861219043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</c:ser>
        <c:ser>
          <c:idx val="5"/>
          <c:order val="1"/>
          <c:tx>
            <c:v>Egresos por Beneficios y gastos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FlujoFondos!$B$10:$B$60</c:f>
              <c:numCache>
                <c:formatCode>#,##0</c:formatCode>
                <c:ptCount val="5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  <c:pt idx="37">
                  <c:v>2055</c:v>
                </c:pt>
                <c:pt idx="38">
                  <c:v>2056</c:v>
                </c:pt>
                <c:pt idx="39">
                  <c:v>2057</c:v>
                </c:pt>
                <c:pt idx="40">
                  <c:v>2058</c:v>
                </c:pt>
                <c:pt idx="41">
                  <c:v>2059</c:v>
                </c:pt>
                <c:pt idx="42">
                  <c:v>2060</c:v>
                </c:pt>
                <c:pt idx="43">
                  <c:v>2061</c:v>
                </c:pt>
                <c:pt idx="44">
                  <c:v>2062</c:v>
                </c:pt>
                <c:pt idx="45">
                  <c:v>2063</c:v>
                </c:pt>
                <c:pt idx="46">
                  <c:v>2064</c:v>
                </c:pt>
                <c:pt idx="47">
                  <c:v>2065</c:v>
                </c:pt>
                <c:pt idx="48">
                  <c:v>2066</c:v>
                </c:pt>
                <c:pt idx="49">
                  <c:v>2067</c:v>
                </c:pt>
                <c:pt idx="50">
                  <c:v>2068</c:v>
                </c:pt>
              </c:numCache>
            </c:numRef>
          </c:cat>
          <c:val>
            <c:numRef>
              <c:f>FlujoFondos!$K$10:$K$60</c:f>
              <c:numCache>
                <c:formatCode>#,##0</c:formatCode>
                <c:ptCount val="51"/>
                <c:pt idx="0">
                  <c:v>15780190.180249222</c:v>
                </c:pt>
                <c:pt idx="1">
                  <c:v>17637120.25780895</c:v>
                </c:pt>
                <c:pt idx="2">
                  <c:v>18923098.546165295</c:v>
                </c:pt>
                <c:pt idx="3">
                  <c:v>20597667.473269995</c:v>
                </c:pt>
                <c:pt idx="4">
                  <c:v>22488753.216871653</c:v>
                </c:pt>
                <c:pt idx="5">
                  <c:v>24714810.204829432</c:v>
                </c:pt>
                <c:pt idx="6">
                  <c:v>27126647.87141839</c:v>
                </c:pt>
                <c:pt idx="7">
                  <c:v>29218638.468561016</c:v>
                </c:pt>
                <c:pt idx="8">
                  <c:v>31264122.286755692</c:v>
                </c:pt>
                <c:pt idx="9">
                  <c:v>32645323.689934205</c:v>
                </c:pt>
                <c:pt idx="10">
                  <c:v>34315112.622955412</c:v>
                </c:pt>
                <c:pt idx="11">
                  <c:v>36238170.224738084</c:v>
                </c:pt>
                <c:pt idx="12">
                  <c:v>37677390.772148497</c:v>
                </c:pt>
                <c:pt idx="13">
                  <c:v>38985170.190731823</c:v>
                </c:pt>
                <c:pt idx="14">
                  <c:v>40978872.046640433</c:v>
                </c:pt>
                <c:pt idx="15">
                  <c:v>42033349.906096861</c:v>
                </c:pt>
                <c:pt idx="16">
                  <c:v>42982182.634177141</c:v>
                </c:pt>
                <c:pt idx="17">
                  <c:v>43760354.750730306</c:v>
                </c:pt>
                <c:pt idx="18">
                  <c:v>44906664.870565534</c:v>
                </c:pt>
                <c:pt idx="19">
                  <c:v>45631013.057354815</c:v>
                </c:pt>
                <c:pt idx="20">
                  <c:v>46335913.826321118</c:v>
                </c:pt>
                <c:pt idx="21">
                  <c:v>47783377.731254399</c:v>
                </c:pt>
                <c:pt idx="22">
                  <c:v>48442755.02204676</c:v>
                </c:pt>
                <c:pt idx="23">
                  <c:v>49395581.430723131</c:v>
                </c:pt>
                <c:pt idx="24">
                  <c:v>49916144.881088205</c:v>
                </c:pt>
                <c:pt idx="25">
                  <c:v>50335568.419727825</c:v>
                </c:pt>
                <c:pt idx="26">
                  <c:v>51232652.642308891</c:v>
                </c:pt>
                <c:pt idx="27">
                  <c:v>51497361.90835274</c:v>
                </c:pt>
                <c:pt idx="28">
                  <c:v>51820505.511667997</c:v>
                </c:pt>
                <c:pt idx="29">
                  <c:v>51861811.503301546</c:v>
                </c:pt>
                <c:pt idx="30">
                  <c:v>51800849.680211864</c:v>
                </c:pt>
                <c:pt idx="31">
                  <c:v>50814469.853780396</c:v>
                </c:pt>
                <c:pt idx="32">
                  <c:v>49656996.900329754</c:v>
                </c:pt>
                <c:pt idx="33">
                  <c:v>48446579.465419494</c:v>
                </c:pt>
                <c:pt idx="34">
                  <c:v>47039727.815661356</c:v>
                </c:pt>
                <c:pt idx="35">
                  <c:v>45451919.551913634</c:v>
                </c:pt>
                <c:pt idx="36">
                  <c:v>43597276.445195034</c:v>
                </c:pt>
                <c:pt idx="37">
                  <c:v>41665469.325386554</c:v>
                </c:pt>
                <c:pt idx="38">
                  <c:v>39829191.445924975</c:v>
                </c:pt>
                <c:pt idx="39">
                  <c:v>37723169.423194408</c:v>
                </c:pt>
                <c:pt idx="40">
                  <c:v>35725796.956582546</c:v>
                </c:pt>
                <c:pt idx="41">
                  <c:v>33652055.79697153</c:v>
                </c:pt>
                <c:pt idx="42">
                  <c:v>31584584.692907225</c:v>
                </c:pt>
                <c:pt idx="43">
                  <c:v>29504415.540664766</c:v>
                </c:pt>
                <c:pt idx="44">
                  <c:v>27484191.916320171</c:v>
                </c:pt>
                <c:pt idx="45">
                  <c:v>25510424.626426123</c:v>
                </c:pt>
                <c:pt idx="46">
                  <c:v>23596580.475268833</c:v>
                </c:pt>
                <c:pt idx="47">
                  <c:v>21746777.749147225</c:v>
                </c:pt>
                <c:pt idx="48">
                  <c:v>19964915.113292184</c:v>
                </c:pt>
                <c:pt idx="49">
                  <c:v>18254734.560666941</c:v>
                </c:pt>
                <c:pt idx="50">
                  <c:v>16619541.658430595</c:v>
                </c:pt>
              </c:numCache>
            </c:numRef>
          </c:val>
        </c:ser>
        <c:dLbls/>
        <c:marker val="1"/>
        <c:axId val="122353920"/>
        <c:axId val="122363904"/>
      </c:lineChart>
      <c:catAx>
        <c:axId val="122353920"/>
        <c:scaling>
          <c:orientation val="minMax"/>
        </c:scaling>
        <c:axPos val="b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22363904"/>
        <c:crosses val="autoZero"/>
        <c:auto val="1"/>
        <c:lblAlgn val="ctr"/>
        <c:lblOffset val="100"/>
        <c:tickLblSkip val="2"/>
        <c:tickMarkSkip val="1"/>
      </c:catAx>
      <c:valAx>
        <c:axId val="1223639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1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s-AR"/>
                  <a:t>Importes Anuales</a:t>
                </a:r>
              </a:p>
            </c:rich>
          </c:tx>
          <c:layout>
            <c:manualLayout>
              <c:xMode val="edge"/>
              <c:yMode val="edge"/>
              <c:x val="1.9875776397515775E-2"/>
              <c:y val="0.3576750775471248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223539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</c:legendEntry>
      <c:layout>
        <c:manualLayout>
          <c:xMode val="edge"/>
          <c:yMode val="edge"/>
          <c:x val="0.33043478260869852"/>
          <c:y val="0.94034090909090906"/>
          <c:w val="0.51801242236024847"/>
          <c:h val="3.693181818181868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57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AR"/>
              <a:t>Evolución de las Inversiones - Población </a:t>
            </a:r>
            <a:r>
              <a:rPr lang="es-AR" baseline="0"/>
              <a:t>   Abierta</a:t>
            </a:r>
            <a:endParaRPr lang="es-AR"/>
          </a:p>
        </c:rich>
      </c:tx>
      <c:layout>
        <c:manualLayout>
          <c:xMode val="edge"/>
          <c:yMode val="edge"/>
          <c:x val="0.20418714709198679"/>
          <c:y val="5.145911136520793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149078118375221"/>
          <c:y val="0.19034090909090909"/>
          <c:w val="0.82111851048046303"/>
          <c:h val="0.66335227272727271"/>
        </c:manualLayout>
      </c:layout>
      <c:lineChart>
        <c:grouping val="standard"/>
        <c:ser>
          <c:idx val="0"/>
          <c:order val="0"/>
          <c:tx>
            <c:strRef>
              <c:f>'Cuadro 7'!$D$26</c:f>
              <c:strCache>
                <c:ptCount val="1"/>
                <c:pt idx="0">
                  <c:v>0%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cat>
            <c:numRef>
              <c:f>'Cuadro 7'!$A$29:$A$55</c:f>
              <c:numCache>
                <c:formatCode>General</c:formatCode>
                <c:ptCount val="2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</c:numCache>
            </c:numRef>
          </c:cat>
          <c:val>
            <c:numRef>
              <c:f>'Cuadro 7'!$O$29:$O$55</c:f>
              <c:numCache>
                <c:formatCode>#,##0</c:formatCode>
                <c:ptCount val="27"/>
                <c:pt idx="0">
                  <c:v>156910513.5086</c:v>
                </c:pt>
                <c:pt idx="1">
                  <c:v>164095846.40937018</c:v>
                </c:pt>
                <c:pt idx="2">
                  <c:v>169968408.46557453</c:v>
                </c:pt>
                <c:pt idx="3">
                  <c:v>164769466.47006166</c:v>
                </c:pt>
                <c:pt idx="4">
                  <c:v>157893996.11477008</c:v>
                </c:pt>
                <c:pt idx="5">
                  <c:v>149035092.02707332</c:v>
                </c:pt>
                <c:pt idx="6">
                  <c:v>138422594.33879429</c:v>
                </c:pt>
                <c:pt idx="7">
                  <c:v>125612877.46113446</c:v>
                </c:pt>
                <c:pt idx="8">
                  <c:v>110882236.72197489</c:v>
                </c:pt>
                <c:pt idx="9">
                  <c:v>94667884.444939613</c:v>
                </c:pt>
                <c:pt idx="10">
                  <c:v>76707091.53011553</c:v>
                </c:pt>
                <c:pt idx="11">
                  <c:v>56796827.638047054</c:v>
                </c:pt>
                <c:pt idx="12">
                  <c:v>35486835.472778574</c:v>
                </c:pt>
                <c:pt idx="13">
                  <c:v>13105824.859733699</c:v>
                </c:pt>
                <c:pt idx="14">
                  <c:v>-11633290.775016272</c:v>
                </c:pt>
                <c:pt idx="15">
                  <c:v>-37854735.39712669</c:v>
                </c:pt>
                <c:pt idx="16">
                  <c:v>-65046974.391803011</c:v>
                </c:pt>
                <c:pt idx="17">
                  <c:v>-93151164.969885141</c:v>
                </c:pt>
                <c:pt idx="18">
                  <c:v>-122092707.76434578</c:v>
                </c:pt>
                <c:pt idx="19">
                  <c:v>-151700669.38540813</c:v>
                </c:pt>
                <c:pt idx="20">
                  <c:v>-182189972.36756164</c:v>
                </c:pt>
                <c:pt idx="21">
                  <c:v>-214542023.58551762</c:v>
                </c:pt>
                <c:pt idx="22">
                  <c:v>-247168300.45030004</c:v>
                </c:pt>
                <c:pt idx="23">
                  <c:v>-280794773.28963739</c:v>
                </c:pt>
                <c:pt idx="24">
                  <c:v>-314599639.8894757</c:v>
                </c:pt>
                <c:pt idx="25">
                  <c:v>-348915374.97146946</c:v>
                </c:pt>
                <c:pt idx="26">
                  <c:v>-383632424.7084288</c:v>
                </c:pt>
              </c:numCache>
            </c:numRef>
          </c:val>
        </c:ser>
        <c:ser>
          <c:idx val="1"/>
          <c:order val="1"/>
          <c:tx>
            <c:strRef>
              <c:f>'Cuadro 7'!$F$26</c:f>
              <c:strCache>
                <c:ptCount val="1"/>
                <c:pt idx="0">
                  <c:v>4%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cat>
            <c:numRef>
              <c:f>'Cuadro 7'!$A$29:$A$55</c:f>
              <c:numCache>
                <c:formatCode>General</c:formatCode>
                <c:ptCount val="2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</c:numCache>
            </c:numRef>
          </c:cat>
          <c:val>
            <c:numRef>
              <c:f>'Cuadro 7'!$Q$29:$Q$55</c:f>
              <c:numCache>
                <c:formatCode>#,##0</c:formatCode>
                <c:ptCount val="27"/>
                <c:pt idx="0">
                  <c:v>163018547.56288093</c:v>
                </c:pt>
                <c:pt idx="1">
                  <c:v>176866919.99993369</c:v>
                </c:pt>
                <c:pt idx="2">
                  <c:v>189930458.50380513</c:v>
                </c:pt>
                <c:pt idx="3">
                  <c:v>192225775.50692591</c:v>
                </c:pt>
                <c:pt idx="4">
                  <c:v>192903175.02585089</c:v>
                </c:pt>
                <c:pt idx="5">
                  <c:v>191584957.06444231</c:v>
                </c:pt>
                <c:pt idx="6">
                  <c:v>188425688.78692141</c:v>
                </c:pt>
                <c:pt idx="7">
                  <c:v>182899317.07384101</c:v>
                </c:pt>
                <c:pt idx="8">
                  <c:v>175192924.84145474</c:v>
                </c:pt>
                <c:pt idx="9">
                  <c:v>165665182.10293883</c:v>
                </c:pt>
                <c:pt idx="10">
                  <c:v>153975302.67659894</c:v>
                </c:pt>
                <c:pt idx="11">
                  <c:v>139829749.96237516</c:v>
                </c:pt>
                <c:pt idx="12">
                  <c:v>123690926.78382753</c:v>
                </c:pt>
                <c:pt idx="13">
                  <c:v>105814321.88521199</c:v>
                </c:pt>
                <c:pt idx="14">
                  <c:v>84817848.086496815</c:v>
                </c:pt>
                <c:pt idx="15">
                  <c:v>61469830.449409947</c:v>
                </c:pt>
                <c:pt idx="16">
                  <c:v>36197872.2169597</c:v>
                </c:pt>
                <c:pt idx="17">
                  <c:v>8985023.8713638559</c:v>
                </c:pt>
                <c:pt idx="18">
                  <c:v>-20170273.466268681</c:v>
                </c:pt>
                <c:pt idx="19">
                  <c:v>-51171399.21762009</c:v>
                </c:pt>
                <c:pt idx="20">
                  <c:v>-84311365.35869357</c:v>
                </c:pt>
                <c:pt idx="21">
                  <c:v>-120676568.06606345</c:v>
                </c:pt>
                <c:pt idx="22">
                  <c:v>-158776035.26658732</c:v>
                </c:pt>
                <c:pt idx="23">
                  <c:v>-199419484.91346666</c:v>
                </c:pt>
                <c:pt idx="24">
                  <c:v>-241870599.19940054</c:v>
                </c:pt>
                <c:pt idx="25">
                  <c:v>-286540743.72864991</c:v>
                </c:pt>
                <c:pt idx="26">
                  <c:v>-333406956.29042125</c:v>
                </c:pt>
              </c:numCache>
            </c:numRef>
          </c:val>
        </c:ser>
        <c:ser>
          <c:idx val="4"/>
          <c:order val="2"/>
          <c:tx>
            <c:strRef>
              <c:f>'Cuadro 7'!$J$26</c:f>
              <c:strCache>
                <c:ptCount val="1"/>
                <c:pt idx="0">
                  <c:v>8%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'Cuadro 7'!$A$29:$A$55</c:f>
              <c:numCache>
                <c:formatCode>General</c:formatCode>
                <c:ptCount val="2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</c:numCache>
            </c:numRef>
          </c:cat>
          <c:val>
            <c:numRef>
              <c:f>'Cuadro 7'!$U$29:$U$55</c:f>
              <c:numCache>
                <c:formatCode>#,##0</c:formatCode>
                <c:ptCount val="27"/>
                <c:pt idx="0">
                  <c:v>169123435.67570227</c:v>
                </c:pt>
                <c:pt idx="1">
                  <c:v>190120527.52181664</c:v>
                </c:pt>
                <c:pt idx="2">
                  <c:v>211433115.23473024</c:v>
                </c:pt>
                <c:pt idx="3">
                  <c:v>222944865.44440961</c:v>
                </c:pt>
                <c:pt idx="4">
                  <c:v>233635256.29118317</c:v>
                </c:pt>
                <c:pt idx="5">
                  <c:v>243119633.60691559</c:v>
                </c:pt>
                <c:pt idx="6">
                  <c:v>251540373.18068495</c:v>
                </c:pt>
                <c:pt idx="7">
                  <c:v>258351354.75753209</c:v>
                </c:pt>
                <c:pt idx="8">
                  <c:v>263710932.22517365</c:v>
                </c:pt>
                <c:pt idx="9">
                  <c:v>267957357.62980041</c:v>
                </c:pt>
                <c:pt idx="10">
                  <c:v>270728542.71656537</c:v>
                </c:pt>
                <c:pt idx="11">
                  <c:v>271695472.94199055</c:v>
                </c:pt>
                <c:pt idx="12">
                  <c:v>271285117.29386616</c:v>
                </c:pt>
                <c:pt idx="13">
                  <c:v>269728898.17345631</c:v>
                </c:pt>
                <c:pt idx="14">
                  <c:v>265597566.89910761</c:v>
                </c:pt>
                <c:pt idx="15">
                  <c:v>259595247.65102682</c:v>
                </c:pt>
                <c:pt idx="16">
                  <c:v>252103863.756908</c:v>
                </c:pt>
                <c:pt idx="17">
                  <c:v>243065441.2653586</c:v>
                </c:pt>
                <c:pt idx="18">
                  <c:v>232433743.02492645</c:v>
                </c:pt>
                <c:pt idx="19">
                  <c:v>220258946.16518292</c:v>
                </c:pt>
                <c:pt idx="20">
                  <c:v>206194248.74692687</c:v>
                </c:pt>
                <c:pt idx="21">
                  <c:v>189068550.78353888</c:v>
                </c:pt>
                <c:pt idx="22">
                  <c:v>170287813.33125466</c:v>
                </c:pt>
                <c:pt idx="23">
                  <c:v>148965182.73551461</c:v>
                </c:pt>
                <c:pt idx="24">
                  <c:v>125751349.45795107</c:v>
                </c:pt>
                <c:pt idx="25">
                  <c:v>100149499.41793491</c:v>
                </c:pt>
                <c:pt idx="26">
                  <c:v>72082442.951384217</c:v>
                </c:pt>
              </c:numCache>
            </c:numRef>
          </c:val>
        </c:ser>
        <c:dLbls/>
        <c:marker val="1"/>
        <c:axId val="111743360"/>
        <c:axId val="111744896"/>
      </c:lineChart>
      <c:catAx>
        <c:axId val="111743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11744896"/>
        <c:crosses val="autoZero"/>
        <c:auto val="1"/>
        <c:lblAlgn val="ctr"/>
        <c:lblOffset val="100"/>
        <c:tickLblSkip val="2"/>
        <c:tickMarkSkip val="1"/>
      </c:catAx>
      <c:valAx>
        <c:axId val="111744896"/>
        <c:scaling>
          <c:orientation val="minMax"/>
        </c:scaling>
        <c:axPos val="l"/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s-AR"/>
          </a:p>
        </c:txPr>
        <c:crossAx val="11174336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043482064742252"/>
          <c:y val="0.94034090909090906"/>
          <c:w val="0.51801239428404244"/>
          <c:h val="3.69318181818187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A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1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416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388475"/>
            <a:ext cx="29416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51E33C-D215-4D70-A640-BCDDB6B68C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04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78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8163"/>
            <a:ext cx="29416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F959C1-6D17-4AB2-93FC-F52C9BA50F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21D81-5240-4D4D-B39C-2AF2EC1CDD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29744-F54D-4075-ACD1-FCB2F1F92C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4C48-3AA8-4341-8B34-0AF088BA02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56C9-A4AC-4E65-98D5-3FEF709327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BD597-9D76-4085-98A8-B0F60094B2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41549-D448-4D2F-93D8-446CF3194B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1C55-887A-43E2-8670-A3E090BB11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D752-DFC7-4566-9CFC-7D053D2F18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89B5-B95A-4396-9A7B-35D8DB3E24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86DD-E857-424F-ACE7-291A585BAE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3FB7-4D86-4AFD-A9B9-6E977A18B1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E21A-13D3-497A-B277-FE106CDB18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EFE77E-314C-40E9-B92B-33582D7D62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hyperlink" Target="http://www.uner.edu.ar/icuner/frame_07/icuner.ht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43000" y="1905000"/>
            <a:ext cx="7315200" cy="2286000"/>
          </a:xfrm>
        </p:spPr>
        <p:txBody>
          <a:bodyPr/>
          <a:lstStyle/>
          <a:p>
            <a:pPr>
              <a:defRPr/>
            </a:pPr>
            <a:r>
              <a:rPr lang="es-ES" sz="3200" b="1" dirty="0" smtClean="0">
                <a:solidFill>
                  <a:schemeClr val="accent6">
                    <a:lumMod val="50000"/>
                  </a:schemeClr>
                </a:solidFill>
              </a:rPr>
              <a:t>Instituto Compensador de la Universidad Nacional de Entre Ríos </a:t>
            </a:r>
            <a:br>
              <a:rPr lang="es-E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3200" b="1" dirty="0" smtClean="0">
                <a:solidFill>
                  <a:schemeClr val="accent6">
                    <a:lumMod val="50000"/>
                  </a:schemeClr>
                </a:solidFill>
              </a:rPr>
              <a:t>I.C.U.N.E.R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>
                <a:solidFill>
                  <a:srgbClr val="C00000"/>
                </a:solidFill>
              </a:rPr>
              <a:t>Valuación Actuarial </a:t>
            </a:r>
            <a:br>
              <a:rPr lang="es-ES" sz="2800" b="1" dirty="0" smtClean="0">
                <a:solidFill>
                  <a:srgbClr val="C00000"/>
                </a:solidFill>
              </a:rPr>
            </a:br>
            <a:r>
              <a:rPr lang="es-ES" sz="2800" b="1" dirty="0" smtClean="0">
                <a:solidFill>
                  <a:srgbClr val="C00000"/>
                </a:solidFill>
              </a:rPr>
              <a:t>30 de Junio de 2017</a:t>
            </a:r>
            <a:endParaRPr lang="es-ES_tradnl" sz="2800" b="1" dirty="0" smtClean="0">
              <a:solidFill>
                <a:srgbClr val="C0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357313" y="428625"/>
            <a:ext cx="33766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Melinsky</a:t>
            </a:r>
            <a:r>
              <a:rPr 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</a:t>
            </a:r>
            <a:r>
              <a:rPr lang="es-ES_tradnl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Pellegrinelli</a:t>
            </a:r>
            <a:r>
              <a:rPr 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&amp; </a:t>
            </a:r>
            <a:r>
              <a:rPr lang="es-ES_tradnl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Asoc</a:t>
            </a:r>
            <a:r>
              <a:rPr 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Actuarios y  Consultores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s-ES_tradnl" sz="11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Abelica</a:t>
            </a:r>
            <a:r>
              <a:rPr lang="es-ES_tradnl" sz="1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Global </a:t>
            </a:r>
            <a:r>
              <a:rPr lang="es-ES_tradnl" sz="11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Firm</a:t>
            </a:r>
            <a:endParaRPr lang="es-ES_tradnl" sz="1600" dirty="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143000" y="492918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Concepción del Uruguay</a:t>
            </a:r>
            <a:r>
              <a:rPr lang="es-ES_tradn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8 Marzo 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 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2018</a:t>
            </a:r>
            <a: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Act</a:t>
            </a:r>
            <a:r>
              <a:rPr lang="es-ES_tradn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 Fernando Martucci</a:t>
            </a:r>
          </a:p>
        </p:txBody>
      </p:sp>
      <p:pic>
        <p:nvPicPr>
          <p:cNvPr id="2053" name="Picture 18" descr="LOGO nuevo2005_para inser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71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357188"/>
            <a:ext cx="14176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0" descr="ICUN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357188"/>
            <a:ext cx="169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14B19C-7651-4B5C-8455-5AF8456F73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5A1B6630-1868-4AE3-94CF-F50B57AD03B0}" type="slidenum">
              <a:rPr lang="es-ES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10</a:t>
            </a:fld>
            <a:endParaRPr lang="es-ES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11268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680F24BD-D266-4F4F-85FF-3B456999370F}" type="slidenum">
              <a:rPr lang="es-ES_tradnl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10</a:t>
            </a:fld>
            <a:endParaRPr lang="es-ES_tradnl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081088" y="150813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Equilibrio Actuarial Inicial</a:t>
            </a:r>
          </a:p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En Términos de Valor Actual</a:t>
            </a:r>
            <a:endParaRPr lang="es-ES_tradnl" sz="3600" b="1">
              <a:latin typeface="Garamond" pitchFamily="18" charset="0"/>
            </a:endParaRPr>
          </a:p>
        </p:txBody>
      </p:sp>
      <p:pic>
        <p:nvPicPr>
          <p:cNvPr id="11270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12 CuadroTexto"/>
          <p:cNvSpPr txBox="1">
            <a:spLocks noChangeArrowheads="1"/>
          </p:cNvSpPr>
          <p:nvPr/>
        </p:nvSpPr>
        <p:spPr bwMode="auto">
          <a:xfrm>
            <a:off x="755650" y="1773238"/>
            <a:ext cx="6985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/>
              <a:t>Valor Actual de los Beneficios</a:t>
            </a:r>
          </a:p>
          <a:p>
            <a:pPr algn="ctr"/>
            <a:endParaRPr lang="es-AR" sz="3200" b="1"/>
          </a:p>
          <a:p>
            <a:pPr algn="ctr"/>
            <a:r>
              <a:rPr lang="es-AR" sz="3200" b="1"/>
              <a:t>=</a:t>
            </a:r>
          </a:p>
          <a:p>
            <a:pPr algn="ctr"/>
            <a:endParaRPr lang="es-AR" sz="3200" b="1"/>
          </a:p>
          <a:p>
            <a:pPr algn="ctr"/>
            <a:r>
              <a:rPr lang="es-AR" sz="3200" b="1"/>
              <a:t>Valor Actual de las Cotizaciones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2A24E1-05AD-46CE-908A-4370B593B72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1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C7A019B-8458-4E54-A897-734768CC47AE}" type="slidenum">
              <a:rPr lang="es-ES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11</a:t>
            </a:fld>
            <a:endParaRPr lang="es-ES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12292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706157C4-AD52-4830-B9D6-094937950167}" type="slidenum">
              <a:rPr lang="es-ES_tradnl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11</a:t>
            </a:fld>
            <a:endParaRPr lang="es-ES_tradnl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081088" y="150813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Equilibrio Actuarial Intermedio</a:t>
            </a:r>
          </a:p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En Términos de Valor Actual</a:t>
            </a:r>
            <a:endParaRPr lang="es-ES_tradnl" sz="3600" b="1">
              <a:latin typeface="Garamond" pitchFamily="18" charset="0"/>
            </a:endParaRPr>
          </a:p>
        </p:txBody>
      </p:sp>
      <p:pic>
        <p:nvPicPr>
          <p:cNvPr id="12294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12 CuadroTexto"/>
          <p:cNvSpPr txBox="1">
            <a:spLocks noChangeArrowheads="1"/>
          </p:cNvSpPr>
          <p:nvPr/>
        </p:nvSpPr>
        <p:spPr bwMode="auto">
          <a:xfrm>
            <a:off x="755650" y="2133600"/>
            <a:ext cx="6985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3200" b="1"/>
              <a:t>Inversiones = Reserva Matemática</a:t>
            </a:r>
          </a:p>
          <a:p>
            <a:pPr algn="ctr"/>
            <a:endParaRPr lang="es-AR" sz="3200" b="1"/>
          </a:p>
          <a:p>
            <a:pPr algn="ctr"/>
            <a:r>
              <a:rPr lang="es-AR" sz="3200" b="1"/>
              <a:t>Reserva Matemática =Valor Actual de los Beneficios - Valor Actual de las Cotizaciones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E691C-3AF5-445D-A895-3C37C6EB44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Objetivos de la Valuación Actuarial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 sz="2800" b="1" smtClean="0">
                <a:latin typeface="Garamond" pitchFamily="18" charset="0"/>
              </a:rPr>
              <a:t>Verificar la factibilidad del cumplimiento íntegro de los compromisos con los actuales beneficiarios y los aportantes presentes y futuros</a:t>
            </a:r>
          </a:p>
          <a:p>
            <a:pPr>
              <a:lnSpc>
                <a:spcPct val="120000"/>
              </a:lnSpc>
            </a:pPr>
            <a:r>
              <a:rPr lang="es-ES_tradnl" sz="2800" b="1" smtClean="0">
                <a:latin typeface="Garamond" pitchFamily="18" charset="0"/>
              </a:rPr>
              <a:t>Identificar necesidades de reformas estructurales: Nivel de Beneficios (edad de jubilación, determinación del haber), Niveles de Aporte</a:t>
            </a:r>
          </a:p>
          <a:p>
            <a:pPr>
              <a:lnSpc>
                <a:spcPct val="120000"/>
              </a:lnSpc>
            </a:pPr>
            <a:r>
              <a:rPr lang="es-ES_tradnl" sz="2800" b="1" smtClean="0">
                <a:latin typeface="Garamond" pitchFamily="18" charset="0"/>
              </a:rPr>
              <a:t>Generación de propuestas técnicas y evaluación de distintas hipótesis de trabajo.</a:t>
            </a:r>
            <a:endParaRPr lang="es-ES_tradnl" sz="2800" b="1" i="1" smtClean="0">
              <a:latin typeface="Garamond" pitchFamily="18" charset="0"/>
            </a:endParaRPr>
          </a:p>
        </p:txBody>
      </p:sp>
      <p:pic>
        <p:nvPicPr>
          <p:cNvPr id="13317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8965F-F53D-4DBF-BF20-48000C93BE1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Componentes de la Valuación Actuarial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_tradnl" sz="2800" b="1" smtClean="0">
                <a:latin typeface="Garamond" pitchFamily="18" charset="0"/>
              </a:rPr>
              <a:t>Beneficios en Curso</a:t>
            </a:r>
          </a:p>
          <a:p>
            <a:pPr>
              <a:defRPr/>
            </a:pPr>
            <a:r>
              <a:rPr lang="es-ES_tradnl" sz="2800" b="1" smtClean="0">
                <a:latin typeface="Garamond" pitchFamily="18" charset="0"/>
              </a:rPr>
              <a:t>Aportes </a:t>
            </a:r>
          </a:p>
          <a:p>
            <a:pPr>
              <a:defRPr/>
            </a:pPr>
            <a:r>
              <a:rPr lang="es-ES_tradnl" sz="2800" b="1" smtClean="0">
                <a:latin typeface="Garamond" pitchFamily="18" charset="0"/>
              </a:rPr>
              <a:t>Beneficios a Otorgar</a:t>
            </a:r>
          </a:p>
          <a:p>
            <a:pPr>
              <a:defRPr/>
            </a:pPr>
            <a:r>
              <a:rPr lang="es-ES_tradnl" sz="2800" b="1" smtClean="0">
                <a:latin typeface="Garamond" pitchFamily="18" charset="0"/>
              </a:rPr>
              <a:t>Gastos de Administración</a:t>
            </a:r>
          </a:p>
          <a:p>
            <a:pPr>
              <a:defRPr/>
            </a:pPr>
            <a:r>
              <a:rPr lang="es-ES_tradnl" sz="2800" b="1" smtClean="0">
                <a:latin typeface="Garamond" pitchFamily="18" charset="0"/>
              </a:rPr>
              <a:t>Proyección del Fluir de Fondos (horizonte completo) - Análisis de Sensibilidad</a:t>
            </a:r>
          </a:p>
          <a:p>
            <a:pPr>
              <a:defRPr/>
            </a:pPr>
            <a:r>
              <a:rPr lang="es-ES_tradnl" sz="2800" b="1" smtClean="0">
                <a:latin typeface="Garamond" pitchFamily="18" charset="0"/>
              </a:rPr>
              <a:t>Evolución del Patrimonio Neto</a:t>
            </a:r>
            <a:endParaRPr lang="es-ES_tradnl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4341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17D639-B2C9-42E7-8577-8F6785247F4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3" name="2 Título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515938"/>
          </a:xfrm>
        </p:spPr>
        <p:txBody>
          <a:bodyPr/>
          <a:lstStyle/>
          <a:p>
            <a:r>
              <a:rPr lang="es-AR" sz="4000" b="1" smtClean="0"/>
              <a:t>El Modelo Actuarial</a:t>
            </a:r>
          </a:p>
        </p:txBody>
      </p:sp>
      <p:sp>
        <p:nvSpPr>
          <p:cNvPr id="15364" name="1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39A89EB-3075-4045-A4D9-58D0DBD7BD21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15365" name="3 Rectángulo"/>
          <p:cNvSpPr>
            <a:spLocks noChangeArrowheads="1"/>
          </p:cNvSpPr>
          <p:nvPr/>
        </p:nvSpPr>
        <p:spPr bwMode="auto">
          <a:xfrm>
            <a:off x="179388" y="2420938"/>
            <a:ext cx="1584325" cy="50323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179388" y="2492375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Beneficios</a:t>
            </a:r>
          </a:p>
        </p:txBody>
      </p:sp>
      <p:sp>
        <p:nvSpPr>
          <p:cNvPr id="15367" name="6 Rectángulo"/>
          <p:cNvSpPr>
            <a:spLocks noChangeArrowheads="1"/>
          </p:cNvSpPr>
          <p:nvPr/>
        </p:nvSpPr>
        <p:spPr bwMode="auto">
          <a:xfrm>
            <a:off x="1908175" y="2420938"/>
            <a:ext cx="1584325" cy="50323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68" name="7 CuadroTexto"/>
          <p:cNvSpPr txBox="1">
            <a:spLocks noChangeArrowheads="1"/>
          </p:cNvSpPr>
          <p:nvPr/>
        </p:nvSpPr>
        <p:spPr bwMode="auto">
          <a:xfrm>
            <a:off x="1908175" y="2492375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Cotizaciones</a:t>
            </a:r>
          </a:p>
        </p:txBody>
      </p:sp>
      <p:sp>
        <p:nvSpPr>
          <p:cNvPr id="15369" name="8 Rectángulo"/>
          <p:cNvSpPr>
            <a:spLocks noChangeArrowheads="1"/>
          </p:cNvSpPr>
          <p:nvPr/>
        </p:nvSpPr>
        <p:spPr bwMode="auto">
          <a:xfrm>
            <a:off x="971550" y="1557338"/>
            <a:ext cx="1871663" cy="576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70" name="9 CuadroTexto"/>
          <p:cNvSpPr txBox="1">
            <a:spLocks noChangeArrowheads="1"/>
          </p:cNvSpPr>
          <p:nvPr/>
        </p:nvSpPr>
        <p:spPr bwMode="auto">
          <a:xfrm>
            <a:off x="1042988" y="1628775"/>
            <a:ext cx="165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Plan</a:t>
            </a:r>
          </a:p>
        </p:txBody>
      </p:sp>
      <p:sp>
        <p:nvSpPr>
          <p:cNvPr id="15371" name="10 Rectángulo"/>
          <p:cNvSpPr>
            <a:spLocks noChangeArrowheads="1"/>
          </p:cNvSpPr>
          <p:nvPr/>
        </p:nvSpPr>
        <p:spPr bwMode="auto">
          <a:xfrm>
            <a:off x="971550" y="3141663"/>
            <a:ext cx="1871663" cy="574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72" name="11 CuadroTexto"/>
          <p:cNvSpPr txBox="1">
            <a:spLocks noChangeArrowheads="1"/>
          </p:cNvSpPr>
          <p:nvPr/>
        </p:nvSpPr>
        <p:spPr bwMode="auto">
          <a:xfrm>
            <a:off x="1042988" y="3213100"/>
            <a:ext cx="165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Afiliados</a:t>
            </a:r>
          </a:p>
        </p:txBody>
      </p:sp>
      <p:sp>
        <p:nvSpPr>
          <p:cNvPr id="15373" name="12 Rectángulo"/>
          <p:cNvSpPr>
            <a:spLocks noChangeArrowheads="1"/>
          </p:cNvSpPr>
          <p:nvPr/>
        </p:nvSpPr>
        <p:spPr bwMode="auto">
          <a:xfrm>
            <a:off x="971550" y="4149725"/>
            <a:ext cx="1871663" cy="574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74" name="13 CuadroTexto"/>
          <p:cNvSpPr txBox="1">
            <a:spLocks noChangeArrowheads="1"/>
          </p:cNvSpPr>
          <p:nvPr/>
        </p:nvSpPr>
        <p:spPr bwMode="auto">
          <a:xfrm>
            <a:off x="1042988" y="4221163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Hipótesis</a:t>
            </a:r>
          </a:p>
        </p:txBody>
      </p:sp>
      <p:cxnSp>
        <p:nvCxnSpPr>
          <p:cNvPr id="15375" name="15 Conector recto de flecha"/>
          <p:cNvCxnSpPr>
            <a:cxnSpLocks noChangeShapeType="1"/>
          </p:cNvCxnSpPr>
          <p:nvPr/>
        </p:nvCxnSpPr>
        <p:spPr bwMode="auto">
          <a:xfrm rot="5400000">
            <a:off x="1116013" y="2276475"/>
            <a:ext cx="2873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17 Conector recto de flecha"/>
          <p:cNvCxnSpPr>
            <a:cxnSpLocks noChangeShapeType="1"/>
          </p:cNvCxnSpPr>
          <p:nvPr/>
        </p:nvCxnSpPr>
        <p:spPr bwMode="auto">
          <a:xfrm rot="5400000">
            <a:off x="2267744" y="2277269"/>
            <a:ext cx="2873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7" name="19 Conector recto"/>
          <p:cNvCxnSpPr>
            <a:cxnSpLocks noChangeShapeType="1"/>
            <a:stCxn id="15369" idx="3"/>
          </p:cNvCxnSpPr>
          <p:nvPr/>
        </p:nvCxnSpPr>
        <p:spPr bwMode="auto">
          <a:xfrm>
            <a:off x="2843213" y="1844675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8" name="20 Rectángulo"/>
          <p:cNvSpPr>
            <a:spLocks noChangeArrowheads="1"/>
          </p:cNvSpPr>
          <p:nvPr/>
        </p:nvSpPr>
        <p:spPr bwMode="auto">
          <a:xfrm>
            <a:off x="4427538" y="3141663"/>
            <a:ext cx="1873250" cy="5746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79" name="21 CuadroTexto"/>
          <p:cNvSpPr txBox="1">
            <a:spLocks noChangeArrowheads="1"/>
          </p:cNvSpPr>
          <p:nvPr/>
        </p:nvSpPr>
        <p:spPr bwMode="auto">
          <a:xfrm>
            <a:off x="4500563" y="3213100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Modelo</a:t>
            </a:r>
          </a:p>
        </p:txBody>
      </p:sp>
      <p:cxnSp>
        <p:nvCxnSpPr>
          <p:cNvPr id="15380" name="27 Conector recto"/>
          <p:cNvCxnSpPr>
            <a:cxnSpLocks noChangeShapeType="1"/>
          </p:cNvCxnSpPr>
          <p:nvPr/>
        </p:nvCxnSpPr>
        <p:spPr bwMode="auto">
          <a:xfrm>
            <a:off x="2843213" y="3429000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1" name="28 Conector recto"/>
          <p:cNvCxnSpPr>
            <a:cxnSpLocks noChangeShapeType="1"/>
          </p:cNvCxnSpPr>
          <p:nvPr/>
        </p:nvCxnSpPr>
        <p:spPr bwMode="auto">
          <a:xfrm>
            <a:off x="2843213" y="4437063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2" name="30 Conector recto"/>
          <p:cNvCxnSpPr>
            <a:cxnSpLocks noChangeShapeType="1"/>
          </p:cNvCxnSpPr>
          <p:nvPr/>
        </p:nvCxnSpPr>
        <p:spPr bwMode="auto">
          <a:xfrm rot="5400000">
            <a:off x="1943894" y="3680619"/>
            <a:ext cx="36718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3" name="32 Conector recto de flecha"/>
          <p:cNvCxnSpPr>
            <a:cxnSpLocks noChangeShapeType="1"/>
            <a:endCxn id="15378" idx="1"/>
          </p:cNvCxnSpPr>
          <p:nvPr/>
        </p:nvCxnSpPr>
        <p:spPr bwMode="auto">
          <a:xfrm>
            <a:off x="3779838" y="3429000"/>
            <a:ext cx="647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" name="34 Rectángulo"/>
          <p:cNvSpPr/>
          <p:nvPr/>
        </p:nvSpPr>
        <p:spPr bwMode="auto">
          <a:xfrm>
            <a:off x="4427538" y="4221163"/>
            <a:ext cx="1873250" cy="576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AR" sz="2000"/>
          </a:p>
        </p:txBody>
      </p:sp>
      <p:sp>
        <p:nvSpPr>
          <p:cNvPr id="15385" name="35 CuadroTexto"/>
          <p:cNvSpPr txBox="1">
            <a:spLocks noChangeArrowheads="1"/>
          </p:cNvSpPr>
          <p:nvPr/>
        </p:nvSpPr>
        <p:spPr bwMode="auto">
          <a:xfrm>
            <a:off x="4500563" y="4292600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Resultados</a:t>
            </a:r>
          </a:p>
        </p:txBody>
      </p:sp>
      <p:sp>
        <p:nvSpPr>
          <p:cNvPr id="15386" name="36 Rectángulo"/>
          <p:cNvSpPr>
            <a:spLocks noChangeArrowheads="1"/>
          </p:cNvSpPr>
          <p:nvPr/>
        </p:nvSpPr>
        <p:spPr bwMode="auto">
          <a:xfrm>
            <a:off x="971550" y="5229225"/>
            <a:ext cx="1871663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87" name="37 CuadroTexto"/>
          <p:cNvSpPr txBox="1">
            <a:spLocks noChangeArrowheads="1"/>
          </p:cNvSpPr>
          <p:nvPr/>
        </p:nvSpPr>
        <p:spPr bwMode="auto">
          <a:xfrm>
            <a:off x="1042988" y="5300663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Datos</a:t>
            </a:r>
          </a:p>
        </p:txBody>
      </p:sp>
      <p:cxnSp>
        <p:nvCxnSpPr>
          <p:cNvPr id="15388" name="38 Conector recto"/>
          <p:cNvCxnSpPr>
            <a:cxnSpLocks noChangeShapeType="1"/>
          </p:cNvCxnSpPr>
          <p:nvPr/>
        </p:nvCxnSpPr>
        <p:spPr bwMode="auto">
          <a:xfrm>
            <a:off x="2843213" y="5516563"/>
            <a:ext cx="936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9" name="41 Conector recto de flecha"/>
          <p:cNvCxnSpPr>
            <a:cxnSpLocks noChangeShapeType="1"/>
            <a:stCxn id="15378" idx="2"/>
            <a:endCxn id="35" idx="0"/>
          </p:cNvCxnSpPr>
          <p:nvPr/>
        </p:nvCxnSpPr>
        <p:spPr bwMode="auto">
          <a:xfrm rot="5400000">
            <a:off x="5111750" y="3968750"/>
            <a:ext cx="5032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90" name="42 Elipse"/>
          <p:cNvSpPr>
            <a:spLocks noChangeArrowheads="1"/>
          </p:cNvSpPr>
          <p:nvPr/>
        </p:nvSpPr>
        <p:spPr bwMode="auto">
          <a:xfrm>
            <a:off x="5795963" y="5084763"/>
            <a:ext cx="2232025" cy="6477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91" name="43 CuadroTexto"/>
          <p:cNvSpPr txBox="1">
            <a:spLocks noChangeArrowheads="1"/>
          </p:cNvSpPr>
          <p:nvPr/>
        </p:nvSpPr>
        <p:spPr bwMode="auto">
          <a:xfrm>
            <a:off x="6011863" y="5219700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800" b="1"/>
              <a:t>Valores Actuales</a:t>
            </a:r>
          </a:p>
        </p:txBody>
      </p:sp>
      <p:sp>
        <p:nvSpPr>
          <p:cNvPr id="15392" name="44 Elipse"/>
          <p:cNvSpPr>
            <a:spLocks noChangeArrowheads="1"/>
          </p:cNvSpPr>
          <p:nvPr/>
        </p:nvSpPr>
        <p:spPr bwMode="auto">
          <a:xfrm>
            <a:off x="5795963" y="6092825"/>
            <a:ext cx="2232025" cy="649288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15393" name="45 CuadroTexto"/>
          <p:cNvSpPr txBox="1">
            <a:spLocks noChangeArrowheads="1"/>
          </p:cNvSpPr>
          <p:nvPr/>
        </p:nvSpPr>
        <p:spPr bwMode="auto">
          <a:xfrm>
            <a:off x="6011863" y="6227763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800" b="1"/>
              <a:t>Flujos de Fondos</a:t>
            </a:r>
          </a:p>
        </p:txBody>
      </p:sp>
      <p:cxnSp>
        <p:nvCxnSpPr>
          <p:cNvPr id="15394" name="47 Conector recto"/>
          <p:cNvCxnSpPr>
            <a:cxnSpLocks noChangeShapeType="1"/>
            <a:stCxn id="35" idx="2"/>
          </p:cNvCxnSpPr>
          <p:nvPr/>
        </p:nvCxnSpPr>
        <p:spPr bwMode="auto">
          <a:xfrm rot="5400000">
            <a:off x="4536281" y="5625307"/>
            <a:ext cx="1655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5" name="49 Conector recto de flecha"/>
          <p:cNvCxnSpPr>
            <a:cxnSpLocks noChangeShapeType="1"/>
            <a:endCxn id="15390" idx="2"/>
          </p:cNvCxnSpPr>
          <p:nvPr/>
        </p:nvCxnSpPr>
        <p:spPr bwMode="auto">
          <a:xfrm>
            <a:off x="5364163" y="5408613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96" name="54 Conector recto de flecha"/>
          <p:cNvCxnSpPr>
            <a:cxnSpLocks noChangeShapeType="1"/>
          </p:cNvCxnSpPr>
          <p:nvPr/>
        </p:nvCxnSpPr>
        <p:spPr bwMode="auto">
          <a:xfrm>
            <a:off x="5364163" y="6453188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5397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260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50C850-AA4D-464B-BD2E-D68C8318C41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Balance Técnico Actuarial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4648200" cy="2362200"/>
          </a:xfrm>
        </p:spPr>
        <p:txBody>
          <a:bodyPr/>
          <a:lstStyle/>
          <a:p>
            <a:r>
              <a:rPr lang="es-ES_tradnl" b="1" smtClean="0">
                <a:solidFill>
                  <a:srgbClr val="000099"/>
                </a:solidFill>
                <a:latin typeface="Garamond" pitchFamily="18" charset="0"/>
              </a:rPr>
              <a:t>Activo</a:t>
            </a:r>
            <a:r>
              <a:rPr lang="es-ES_tradnl" sz="2400" smtClean="0">
                <a:latin typeface="Garamond" pitchFamily="18" charset="0"/>
              </a:rPr>
              <a:t>:</a:t>
            </a:r>
          </a:p>
          <a:p>
            <a:pPr lvl="1"/>
            <a:r>
              <a:rPr lang="es-ES_tradnl" sz="2000" b="1" smtClean="0">
                <a:latin typeface="Garamond" pitchFamily="18" charset="0"/>
              </a:rPr>
              <a:t>Inversiones netas</a:t>
            </a:r>
          </a:p>
          <a:p>
            <a:pPr lvl="1"/>
            <a:r>
              <a:rPr lang="es-ES_tradnl" sz="2000" b="1" smtClean="0">
                <a:latin typeface="Garamond" pitchFamily="18" charset="0"/>
              </a:rPr>
              <a:t>Aportes Vencidos </a:t>
            </a:r>
          </a:p>
          <a:p>
            <a:pPr lvl="1"/>
            <a:r>
              <a:rPr lang="es-ES_tradnl" sz="2000" b="1" smtClean="0">
                <a:latin typeface="Garamond" pitchFamily="18" charset="0"/>
              </a:rPr>
              <a:t>Aportes a Vencer</a:t>
            </a:r>
          </a:p>
          <a:p>
            <a:pPr lvl="1">
              <a:buFontTx/>
              <a:buNone/>
            </a:pPr>
            <a:r>
              <a:rPr lang="es-ES_tradnl" sz="2400" b="1" smtClean="0">
                <a:solidFill>
                  <a:srgbClr val="FF0000"/>
                </a:solidFill>
                <a:latin typeface="Garamond" pitchFamily="18" charset="0"/>
              </a:rPr>
              <a:t>Déficit</a:t>
            </a:r>
            <a:endParaRPr lang="es-ES_tradnl" sz="2000" smtClean="0">
              <a:latin typeface="Garamond" pitchFamily="18" charset="0"/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447800"/>
            <a:ext cx="3810000" cy="2133600"/>
          </a:xfrm>
        </p:spPr>
        <p:txBody>
          <a:bodyPr/>
          <a:lstStyle/>
          <a:p>
            <a:r>
              <a:rPr lang="es-ES_tradnl" b="1" smtClean="0">
                <a:solidFill>
                  <a:srgbClr val="FF0000"/>
                </a:solidFill>
                <a:latin typeface="Garamond" pitchFamily="18" charset="0"/>
              </a:rPr>
              <a:t>Pasivo</a:t>
            </a:r>
            <a:endParaRPr lang="es-ES_tradnl" sz="2400" smtClean="0">
              <a:latin typeface="Garamond" pitchFamily="18" charset="0"/>
            </a:endParaRPr>
          </a:p>
          <a:p>
            <a:pPr lvl="1"/>
            <a:r>
              <a:rPr lang="es-ES_tradnl" sz="2000" b="1" smtClean="0">
                <a:latin typeface="Garamond" pitchFamily="18" charset="0"/>
              </a:rPr>
              <a:t>Beneficios en Curso</a:t>
            </a:r>
          </a:p>
          <a:p>
            <a:pPr lvl="1"/>
            <a:r>
              <a:rPr lang="es-ES_tradnl" sz="2000" b="1" smtClean="0">
                <a:latin typeface="Garamond" pitchFamily="18" charset="0"/>
              </a:rPr>
              <a:t>Beneficios a Otorgar</a:t>
            </a:r>
          </a:p>
          <a:p>
            <a:pPr lvl="1"/>
            <a:r>
              <a:rPr lang="es-ES_tradnl" sz="2000" b="1" smtClean="0">
                <a:latin typeface="Garamond" pitchFamily="18" charset="0"/>
              </a:rPr>
              <a:t>Gastos de Administración</a:t>
            </a:r>
          </a:p>
          <a:p>
            <a:pPr lvl="1">
              <a:buFontTx/>
              <a:buNone/>
            </a:pPr>
            <a:r>
              <a:rPr lang="es-ES_tradnl" sz="2400" b="1" smtClean="0">
                <a:solidFill>
                  <a:srgbClr val="000099"/>
                </a:solidFill>
                <a:latin typeface="Garamond" pitchFamily="18" charset="0"/>
              </a:rPr>
              <a:t>Superávit</a:t>
            </a:r>
            <a:endParaRPr lang="es-ES_tradnl" sz="2400" b="1" smtClean="0">
              <a:solidFill>
                <a:srgbClr val="FF0000"/>
              </a:solidFill>
              <a:latin typeface="Garamond" pitchFamily="18" charset="0"/>
            </a:endParaRPr>
          </a:p>
          <a:p>
            <a:pPr lvl="1"/>
            <a:endParaRPr lang="es-ES_tradnl" sz="2000" smtClean="0">
              <a:latin typeface="Garamond" pitchFamily="18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763713" y="5805488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sz="4400" b="1">
                <a:latin typeface="Garamond" pitchFamily="18" charset="0"/>
              </a:rPr>
              <a:t>DICTAMEN</a:t>
            </a:r>
            <a:endParaRPr lang="es-AR" sz="2000" b="1">
              <a:latin typeface="Garamond" pitchFamily="18" charset="0"/>
            </a:endParaRPr>
          </a:p>
        </p:txBody>
      </p:sp>
      <p:graphicFrame>
        <p:nvGraphicFramePr>
          <p:cNvPr id="79878" name="Group 6"/>
          <p:cNvGraphicFramePr>
            <a:graphicFrameLocks noGrp="1"/>
          </p:cNvGraphicFramePr>
          <p:nvPr/>
        </p:nvGraphicFramePr>
        <p:xfrm>
          <a:off x="2916238" y="3716338"/>
          <a:ext cx="3313112" cy="1847944"/>
        </p:xfrm>
        <a:graphic>
          <a:graphicData uri="http://schemas.openxmlformats.org/drawingml/2006/table">
            <a:tbl>
              <a:tblPr/>
              <a:tblGrid>
                <a:gridCol w="3313112"/>
              </a:tblGrid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Reserva Matemática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+ Beneficios en Curso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+ Beneficios a Otorgar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+ Gastos de Administración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Aportes a Vencer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9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9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C0B545-2FD3-4317-B702-73DDDCEB0BDF}" type="slidenum">
              <a:rPr lang="en-US" sz="1400"/>
              <a:pPr algn="r"/>
              <a:t>15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B9B84-55C8-4DFD-A131-65C66D1A459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2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Resumen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>
              <a:defRPr/>
            </a:pPr>
            <a:r>
              <a:rPr lang="es-ES_tradn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Valuación Actuarial es la verificación de la factibilidad de cumplimiento de los compromisos asumidos</a:t>
            </a:r>
          </a:p>
          <a:p>
            <a:pPr>
              <a:defRPr/>
            </a:pPr>
            <a:r>
              <a:rPr lang="es-ES_tradn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Representa un concepto de Previsión partiendo de la situación presente y anticipa situaciones futuras</a:t>
            </a:r>
          </a:p>
          <a:p>
            <a:pPr>
              <a:defRPr/>
            </a:pPr>
            <a:r>
              <a:rPr lang="es-ES_tradn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Bases conservadoras</a:t>
            </a:r>
          </a:p>
          <a:p>
            <a:pPr>
              <a:defRPr/>
            </a:pPr>
            <a:r>
              <a:rPr lang="es-ES_tradn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Horizonte de las Proyecciones, que incluya toda la población considerada durante todo su horizonte de vida.</a:t>
            </a:r>
            <a:endParaRPr lang="es-ES_tradnl" b="1" smtClean="0"/>
          </a:p>
        </p:txBody>
      </p:sp>
      <p:pic>
        <p:nvPicPr>
          <p:cNvPr id="17413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1143000"/>
          </a:xfrm>
        </p:spPr>
        <p:txBody>
          <a:bodyPr/>
          <a:lstStyle/>
          <a:p>
            <a:r>
              <a:rPr lang="es-AR" b="1" smtClean="0"/>
              <a:t>Aspectos Contables de los Institutos Previsionales</a:t>
            </a:r>
            <a:endParaRPr lang="es-ES" b="1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38" y="17859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s-AR" sz="2800" b="1" dirty="0" smtClean="0"/>
              <a:t>Estados Contables Tradicionales y el </a:t>
            </a:r>
            <a:r>
              <a:rPr lang="es-AR" sz="2800" b="1" dirty="0" smtClean="0">
                <a:solidFill>
                  <a:srgbClr val="FF0000"/>
                </a:solidFill>
              </a:rPr>
              <a:t>Concepto del “Percibido” </a:t>
            </a:r>
          </a:p>
          <a:p>
            <a:pPr>
              <a:defRPr/>
            </a:pPr>
            <a:r>
              <a:rPr lang="es-AR" sz="2800" b="1" dirty="0" smtClean="0"/>
              <a:t>Normas Internacionales de Contabilidad:</a:t>
            </a:r>
          </a:p>
          <a:p>
            <a:pPr lvl="1">
              <a:defRPr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</a:rPr>
              <a:t>Principio del “Devengado”</a:t>
            </a:r>
          </a:p>
          <a:p>
            <a:pPr lvl="1">
              <a:defRPr/>
            </a:pPr>
            <a:r>
              <a:rPr lang="es-AR" sz="2400" b="1" dirty="0" smtClean="0"/>
              <a:t>19:  Valuación</a:t>
            </a:r>
          </a:p>
          <a:p>
            <a:pPr lvl="1">
              <a:defRPr/>
            </a:pPr>
            <a:r>
              <a:rPr lang="es-AR" sz="2400" b="1" dirty="0" smtClean="0"/>
              <a:t>26: Exposición</a:t>
            </a:r>
            <a:endParaRPr lang="es-ES" sz="2400" b="1" dirty="0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1D7CD-2B8D-458B-85BC-C309297B024D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8437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1143000"/>
          </a:xfrm>
        </p:spPr>
        <p:txBody>
          <a:bodyPr/>
          <a:lstStyle/>
          <a:p>
            <a:r>
              <a:rPr lang="es-AR" b="1" smtClean="0"/>
              <a:t>Aspectos Contables de los Institutos Previsionales</a:t>
            </a:r>
            <a:endParaRPr lang="es-ES" b="1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38" y="1785938"/>
            <a:ext cx="7772400" cy="4114800"/>
          </a:xfrm>
        </p:spPr>
        <p:txBody>
          <a:bodyPr/>
          <a:lstStyle/>
          <a:p>
            <a:pPr>
              <a:defRPr/>
            </a:pPr>
            <a:endParaRPr lang="es-ES" sz="2400" b="1" dirty="0" smtClean="0"/>
          </a:p>
          <a:p>
            <a:pPr>
              <a:defRPr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</a:rPr>
              <a:t>Interpretaciones sobre la Situación “Patrimonial y Financiera”, sujeta a las limitaciones de los Estados Contables:</a:t>
            </a:r>
          </a:p>
          <a:p>
            <a:pPr lvl="1">
              <a:defRPr/>
            </a:pPr>
            <a:r>
              <a:rPr lang="es-AR" sz="2400" b="1" dirty="0" smtClean="0">
                <a:solidFill>
                  <a:srgbClr val="C00000"/>
                </a:solidFill>
              </a:rPr>
              <a:t>concepto del Percibido,</a:t>
            </a:r>
          </a:p>
          <a:p>
            <a:pPr lvl="1">
              <a:defRPr/>
            </a:pPr>
            <a:r>
              <a:rPr lang="es-AR" sz="2400" b="1" dirty="0" smtClean="0">
                <a:solidFill>
                  <a:srgbClr val="C00000"/>
                </a:solidFill>
              </a:rPr>
              <a:t>exteriorización tardía de los compromisos previsionales</a:t>
            </a:r>
            <a:r>
              <a:rPr lang="es-AR" b="1" dirty="0" smtClean="0">
                <a:solidFill>
                  <a:srgbClr val="C00000"/>
                </a:solidFill>
              </a:rPr>
              <a:t>.</a:t>
            </a:r>
          </a:p>
          <a:p>
            <a:pPr lvl="1">
              <a:defRPr/>
            </a:pPr>
            <a:endParaRPr lang="es-AR" sz="2400" b="1" dirty="0" smtClean="0">
              <a:solidFill>
                <a:srgbClr val="FF0000"/>
              </a:solidFill>
            </a:endParaRPr>
          </a:p>
          <a:p>
            <a:pPr lvl="1">
              <a:buFontTx/>
              <a:buNone/>
              <a:defRPr/>
            </a:pPr>
            <a:endParaRPr lang="es-AR" sz="2400" b="1" dirty="0" smtClean="0">
              <a:solidFill>
                <a:srgbClr val="FF0000"/>
              </a:solidFill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2E4EA-954C-4474-B255-62959E23A144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9461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EF123-3F87-4B67-A1DD-834F1F9BEA8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2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una Caja de Jubilaciones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s-ES_tradnl" b="1" smtClean="0">
                <a:latin typeface="Garamond" pitchFamily="18" charset="0"/>
              </a:rPr>
              <a:t>Situación Inicial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Muchos Aportantes - Gran volumen de ingresos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Pocos Beneficios - Pequeño volumen de egresos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Déficit actuarial inicial</a:t>
            </a:r>
          </a:p>
          <a:p>
            <a:r>
              <a:rPr lang="es-ES_tradnl" b="1" smtClean="0">
                <a:latin typeface="Garamond" pitchFamily="18" charset="0"/>
              </a:rPr>
              <a:t>Tendencia: 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Aumentar Beneficios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Reducir Aportes</a:t>
            </a:r>
          </a:p>
        </p:txBody>
      </p:sp>
      <p:pic>
        <p:nvPicPr>
          <p:cNvPr id="20485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smtClean="0"/>
              <a:t>Temario</a:t>
            </a:r>
            <a:endParaRPr lang="es-ES" b="1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smtClean="0"/>
              <a:t>Consideraciones Generales</a:t>
            </a:r>
          </a:p>
          <a:p>
            <a:r>
              <a:rPr lang="es-AR" b="1" smtClean="0"/>
              <a:t>Análisis de los Estados Contables</a:t>
            </a:r>
          </a:p>
          <a:p>
            <a:r>
              <a:rPr lang="es-AR" b="1" smtClean="0"/>
              <a:t>Valuación Actuarial</a:t>
            </a:r>
          </a:p>
          <a:p>
            <a:r>
              <a:rPr lang="es-AR" b="1" smtClean="0"/>
              <a:t>Proyecciones Financieras-Actuariales</a:t>
            </a:r>
          </a:p>
          <a:p>
            <a:r>
              <a:rPr lang="es-AR" b="1" smtClean="0"/>
              <a:t>Aportes Técnicos de Equilibrio</a:t>
            </a:r>
          </a:p>
          <a:p>
            <a:r>
              <a:rPr lang="es-AR" b="1" smtClean="0"/>
              <a:t>Conclusiones</a:t>
            </a:r>
          </a:p>
          <a:p>
            <a:r>
              <a:rPr lang="es-AR" b="1" smtClean="0"/>
              <a:t>Recomendaciones</a:t>
            </a:r>
            <a:endParaRPr lang="es-ES" b="1" smtClean="0"/>
          </a:p>
        </p:txBody>
      </p:sp>
      <p:sp>
        <p:nvSpPr>
          <p:cNvPr id="30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46B85A-385D-4F6A-A0CC-44F1A892A88F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3077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FF6409-AD26-47F9-A6F1-ADD2DDD9C3D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2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una Caja de Jubilaciones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s-ES_tradnl" b="1" smtClean="0">
                <a:latin typeface="Garamond" pitchFamily="18" charset="0"/>
              </a:rPr>
              <a:t>Al cabo de 10 años</a:t>
            </a:r>
          </a:p>
          <a:p>
            <a:pPr lvl="1">
              <a:defRPr/>
            </a:pPr>
            <a:r>
              <a:rPr lang="es-ES_tradnl" b="1" smtClean="0">
                <a:latin typeface="Garamond" pitchFamily="18" charset="0"/>
              </a:rPr>
              <a:t>Disminución de la relación Aportes/ Beneficios y Aportantes / Beneficiarios</a:t>
            </a:r>
          </a:p>
          <a:p>
            <a:pPr lvl="1">
              <a:defRPr/>
            </a:pPr>
            <a:r>
              <a:rPr lang="es-ES_tradnl" b="1" smtClean="0">
                <a:latin typeface="Garamond" pitchFamily="18" charset="0"/>
              </a:rPr>
              <a:t>Menor volumen de ingresos</a:t>
            </a:r>
          </a:p>
          <a:p>
            <a:pPr lvl="1">
              <a:defRPr/>
            </a:pPr>
            <a:r>
              <a:rPr lang="es-ES_tradnl" b="1" smtClean="0">
                <a:latin typeface="Garamond" pitchFamily="18" charset="0"/>
              </a:rPr>
              <a:t>Mayor volumen de egresos</a:t>
            </a:r>
          </a:p>
          <a:p>
            <a:pPr lvl="1">
              <a:defRPr/>
            </a:pPr>
            <a:r>
              <a:rPr lang="es-ES_tradnl" b="1" smtClean="0">
                <a:latin typeface="Garamond" pitchFamily="18" charset="0"/>
              </a:rPr>
              <a:t>Incremento del Déficit Actuarial</a:t>
            </a:r>
          </a:p>
          <a:p>
            <a:pPr lvl="1">
              <a:defRPr/>
            </a:pPr>
            <a:r>
              <a:rPr lang="es-ES_tradnl" b="1" smtClean="0">
                <a:latin typeface="Garamond" pitchFamily="18" charset="0"/>
              </a:rPr>
              <a:t>Disminución de las Reservas</a:t>
            </a:r>
          </a:p>
          <a:p>
            <a:pPr>
              <a:defRPr/>
            </a:pPr>
            <a:r>
              <a:rPr lang="es-ES_tradnl" b="1" smtClean="0">
                <a:latin typeface="Garamond" pitchFamily="18" charset="0"/>
              </a:rPr>
              <a:t>Tendencia: </a:t>
            </a:r>
          </a:p>
          <a:p>
            <a:pPr lvl="1">
              <a:defRPr/>
            </a:pPr>
            <a:r>
              <a:rPr lang="es-ES_tradnl" b="1" smtClean="0">
                <a:latin typeface="Garamond" pitchFamily="18" charset="0"/>
              </a:rPr>
              <a:t>Aumentar Beneficios</a:t>
            </a:r>
            <a:endParaRPr lang="es-ES_tradnl" b="1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1">
              <a:defRPr/>
            </a:pPr>
            <a:endParaRPr lang="es-ES_tradnl" b="1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1509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1978A-ED76-4802-B038-0F7AD5239C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96200" cy="762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una Caja de Jubilaciones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4114800"/>
          </a:xfrm>
        </p:spPr>
        <p:txBody>
          <a:bodyPr/>
          <a:lstStyle/>
          <a:p>
            <a:r>
              <a:rPr lang="es-ES_tradnl" b="1" smtClean="0">
                <a:latin typeface="Garamond" pitchFamily="18" charset="0"/>
              </a:rPr>
              <a:t>Motivos de la Situación al cabo de 20 años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¿Los aportes eran técnicamente suficientes?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¿Los beneficios otorgados se encontraban íntegramente financiados?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¿Se otorgaron beneficios, subsidios y otras prestaciones adicionales sin la financiación correspondiente?</a:t>
            </a:r>
          </a:p>
          <a:p>
            <a:pPr lvl="1"/>
            <a:r>
              <a:rPr lang="es-ES_tradnl" b="1" smtClean="0">
                <a:latin typeface="Garamond" pitchFamily="18" charset="0"/>
              </a:rPr>
              <a:t>¿Se tomaron medidas correctivas con la suficiente anticipación?</a:t>
            </a:r>
          </a:p>
        </p:txBody>
      </p:sp>
      <p:pic>
        <p:nvPicPr>
          <p:cNvPr id="22533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962AB9-12D1-4C69-8116-B21659B0D8E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514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Análisis de los </a:t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Estados Contables</a:t>
            </a: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3556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3CAD6-58F1-4EF8-AB65-2D121033024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Aspectos Financieros de Base</a:t>
            </a:r>
            <a:b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Cuentas Patrimoniales</a:t>
            </a:r>
            <a:endParaRPr lang="es-ES_tradnl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4580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7561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AE781C-2BFF-44BA-8365-3D385DC71F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Aspectos Financieros de Base</a:t>
            </a:r>
            <a:b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Cuentas Previsionales</a:t>
            </a:r>
            <a:endParaRPr lang="es-ES_tradnl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5604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3600"/>
            <a:ext cx="7632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91CFC-4B28-4F9D-A9CA-F10E9335B31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Aspectos Financieros de Base</a:t>
            </a:r>
            <a:b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Resultados de Gestión Operativa</a:t>
            </a:r>
            <a:endParaRPr lang="es-ES_tradnl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6628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2725"/>
            <a:ext cx="713105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7CD68-4776-4DA1-87D7-92A472D834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239125" cy="9144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Aspectos Financieros de Base</a:t>
            </a:r>
            <a:b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Conciliación Previsional y Gestión Operativa</a:t>
            </a:r>
            <a:endParaRPr lang="es-ES_tradnl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7652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20938"/>
            <a:ext cx="82026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4CDA33-0B1C-47BE-9B5F-8A4D135C7D1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53975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Rendimiento de Inversiones 2012-2017</a:t>
            </a:r>
            <a:endParaRPr lang="es-ES_tradnl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8676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57338"/>
            <a:ext cx="83708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4C9C1-98D6-419B-A8F6-210A457E980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53975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Rendimiento Inversiones 2012-2017</a:t>
            </a:r>
            <a:endParaRPr lang="es-ES_tradnl" sz="32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9700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79388" y="1414463"/>
            <a:ext cx="86407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r>
              <a:rPr lang="es-ES_tradnl" sz="2000" b="1" dirty="0">
                <a:solidFill>
                  <a:srgbClr val="00664D"/>
                </a:solidFill>
              </a:rPr>
              <a:t>la rentabilidad nominal acumulada se encuentran alrededor del 278.07%</a:t>
            </a:r>
          </a:p>
          <a:p>
            <a:pPr marL="457200" indent="-45720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endParaRPr lang="es-ES_tradnl" sz="2000" dirty="0"/>
          </a:p>
          <a:p>
            <a:pPr marL="457200" indent="-45720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r>
              <a:rPr lang="es-ES_tradnl" sz="2000" dirty="0"/>
              <a:t>la inflación estimada acumulada (según IPC) es del 182.17% </a:t>
            </a:r>
          </a:p>
          <a:p>
            <a:pPr marL="457200" indent="-457200" algn="just">
              <a:buFontTx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endParaRPr lang="es-ES_tradnl" sz="2000" dirty="0"/>
          </a:p>
          <a:p>
            <a:pPr marL="457200" indent="-457200" algn="just">
              <a:buFontTx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r>
              <a:rPr lang="es-ES_tradnl" sz="2000" dirty="0"/>
              <a:t>La rentabilidad neta de la tasa de interés técnica es del 198,80% (inferior a la inflación). la rentabilidad real (respecto de IPC) es de 33.99%, o sea de un </a:t>
            </a:r>
            <a:r>
              <a:rPr lang="es-ES_tradnl" sz="2000" dirty="0" smtClean="0"/>
              <a:t>5% </a:t>
            </a:r>
            <a:r>
              <a:rPr lang="es-ES_tradnl" sz="2000" dirty="0"/>
              <a:t>anual real promedio </a:t>
            </a:r>
            <a:r>
              <a:rPr lang="es-ES_tradnl" sz="2000" dirty="0" smtClean="0"/>
              <a:t>(superior </a:t>
            </a:r>
            <a:r>
              <a:rPr lang="es-ES_tradnl" sz="2000" dirty="0"/>
              <a:t>a la tasa de interés técnica del 4%)</a:t>
            </a:r>
          </a:p>
          <a:p>
            <a:pPr marL="457200" indent="-457200" algn="just">
              <a:buFontTx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endParaRPr lang="es-ES" sz="2000" dirty="0"/>
          </a:p>
          <a:p>
            <a:pPr marL="457200" indent="-45720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r>
              <a:rPr lang="es-ES_tradnl" sz="2000" dirty="0"/>
              <a:t>Para el período comprendido entre el 2012 y 2017 se observa </a:t>
            </a:r>
            <a:r>
              <a:rPr lang="es-ES_tradnl" sz="2000" b="1" dirty="0">
                <a:solidFill>
                  <a:srgbClr val="C00000"/>
                </a:solidFill>
              </a:rPr>
              <a:t>un incremento de los beneficios medios pagados del 434% y de los salarios medios del 264%, </a:t>
            </a:r>
            <a:r>
              <a:rPr lang="es-ES_tradnl" sz="2000" dirty="0"/>
              <a:t>que superan </a:t>
            </a:r>
            <a:r>
              <a:rPr lang="es-ES_tradnl" sz="2000" dirty="0" smtClean="0"/>
              <a:t>los </a:t>
            </a:r>
            <a:r>
              <a:rPr lang="es-ES_tradnl" sz="2000" dirty="0"/>
              <a:t>rendimientos de inversiones. </a:t>
            </a:r>
          </a:p>
          <a:p>
            <a:pPr marL="457200" indent="-457200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endParaRPr lang="es-ES_tradnl" sz="2000" dirty="0"/>
          </a:p>
          <a:p>
            <a:pPr marL="457200" indent="-457200" algn="just"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r>
              <a:rPr lang="es-ES_tradnl" sz="2000" dirty="0"/>
              <a:t>	</a:t>
            </a:r>
            <a:r>
              <a:rPr lang="es-ES_tradnl" sz="2000" b="1" dirty="0">
                <a:solidFill>
                  <a:srgbClr val="C00000"/>
                </a:solidFill>
              </a:rPr>
              <a:t>Los ajustes de los aportes (salarios) y beneficios en exceso de la rentabilidad nominal neta de la tasa técnica de valuación tienen el efecto de incrementar el déficit actuarial.</a:t>
            </a:r>
          </a:p>
          <a:p>
            <a:pPr marL="457200" indent="-457200" algn="just"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</a:pPr>
            <a:r>
              <a:rPr lang="es-ES_tradnl" sz="2000" b="1" dirty="0">
                <a:solidFill>
                  <a:srgbClr val="C00000"/>
                </a:solidFill>
              </a:rPr>
              <a:t>	</a:t>
            </a:r>
            <a:endParaRPr lang="es-ES_tradn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5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FE446B-173D-4117-ABA4-2BA93A30E954}" type="slidenum">
              <a:rPr lang="en-US" sz="1400"/>
              <a:pPr algn="r"/>
              <a:t>29</a:t>
            </a:fld>
            <a:endParaRPr 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14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Valuación </a:t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Actuarial</a:t>
            </a: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0724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C7F5E8-4A02-4E6F-9486-8A3813879DA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492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Consideraciones </a:t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Generales</a:t>
            </a: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100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31C24E-2D11-43CE-B7EA-1BE34CF5EB6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14625"/>
            <a:ext cx="8539163" cy="1373188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Hipótesis, Bases Técnicas y Población </a:t>
            </a:r>
            <a:endParaRPr lang="es-ES_tradnl" sz="6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1748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71500" y="1214438"/>
            <a:ext cx="7858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Valuación Actuarial   al </a:t>
            </a:r>
            <a:r>
              <a:rPr lang="es-ES_trad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30.06.2017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E411E-24DF-4BD5-AE3E-508415C9147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Hipótesis generales de Valuación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Fecha de Valuación: 30.06.17</a:t>
            </a:r>
          </a:p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Proyección de la Población de Activos y Pasivos (aportes y beneficios)</a:t>
            </a:r>
          </a:p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Tablas de Mortalidad: GAM 94</a:t>
            </a:r>
          </a:p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Patrimonio Neto considerado: </a:t>
            </a:r>
            <a:r>
              <a:rPr lang="es-AR" sz="2400" b="1" dirty="0" smtClean="0"/>
              <a:t>$ </a:t>
            </a:r>
            <a:r>
              <a:rPr lang="es-ES_tradnl" sz="2400" b="1" dirty="0" smtClean="0"/>
              <a:t>148.573.938</a:t>
            </a:r>
            <a:r>
              <a:rPr lang="es-ES_tradnl" sz="2400" b="1" dirty="0" smtClean="0">
                <a:latin typeface="Garamond" pitchFamily="18" charset="0"/>
              </a:rPr>
              <a:t>-</a:t>
            </a:r>
            <a:endParaRPr lang="es-ES_tradnl" sz="2400" b="1" dirty="0" smtClean="0">
              <a:latin typeface="Garamond" pitchFamily="18" charset="0"/>
            </a:endParaRPr>
          </a:p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Tasas de Interés de la Valuación: 4%</a:t>
            </a:r>
          </a:p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Tasa de crecimiento salarial anual acumulativo: 1%</a:t>
            </a:r>
          </a:p>
          <a:p>
            <a:pPr>
              <a:lnSpc>
                <a:spcPct val="120000"/>
              </a:lnSpc>
              <a:buFont typeface="Marlett" pitchFamily="2" charset="2"/>
              <a:buChar char="p"/>
              <a:defRPr/>
            </a:pPr>
            <a:r>
              <a:rPr lang="es-ES_tradnl" sz="2400" b="1" dirty="0" smtClean="0">
                <a:latin typeface="Garamond" pitchFamily="18" charset="0"/>
              </a:rPr>
              <a:t>Valores Actuales de aportes y beneficios</a:t>
            </a:r>
          </a:p>
          <a:p>
            <a:pPr>
              <a:lnSpc>
                <a:spcPct val="90000"/>
              </a:lnSpc>
              <a:buFont typeface="Marlett" pitchFamily="2" charset="2"/>
              <a:buChar char="p"/>
              <a:defRPr/>
            </a:pPr>
            <a:endParaRPr lang="es-ES_tradnl" sz="2400" b="1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Marlett" pitchFamily="2" charset="2"/>
              <a:buChar char="p"/>
              <a:defRPr/>
            </a:pPr>
            <a:endParaRPr lang="es-ES_tradnl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2773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2E8173-18C2-4AB0-9842-46D4A7B360E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976313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Expectativa de Vida Tabla G.A.M. 94</a:t>
            </a:r>
            <a:endParaRPr lang="es-ES_tradnl" sz="36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3796" name="Picture 11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5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76475"/>
            <a:ext cx="7034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565BD-8C3A-4C29-BF4A-17DFF9D8188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Características de la Población Pasiva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4820" name="Picture 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9"/>
          <p:cNvSpPr>
            <a:spLocks noChangeArrowheads="1"/>
          </p:cNvSpPr>
          <p:nvPr/>
        </p:nvSpPr>
        <p:spPr bwMode="auto">
          <a:xfrm>
            <a:off x="714375" y="1643063"/>
            <a:ext cx="8108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2000" b="1"/>
              <a:t>Se cuenta con 298 beneficiarios con haberes mensuales de $837.924, (haber medio mensual de $2.811.-) con una edad promedio de 69,04 años.</a:t>
            </a:r>
          </a:p>
          <a:p>
            <a:pPr algn="ctr"/>
            <a:endParaRPr lang="es-ES_tradnl" sz="2000" b="1"/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2952750"/>
            <a:ext cx="8102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E3175-AE6A-4A61-B677-DDCD0BB1657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19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Características de la Población Pasiva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5844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4925" y="1190625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_tradnl"/>
              <a:t>A los efectos de complementar la información de los pasivos, se detalla a continuación estadística recibida de los Pagos Únicos abonados en los últimos 10 ejercicios:</a:t>
            </a:r>
            <a:endParaRPr lang="es-E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04800" y="5645150"/>
            <a:ext cx="7807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dirty="0"/>
              <a:t>Se tienen por lo tanto 101 afiliados totales, de los cuales </a:t>
            </a:r>
            <a:r>
              <a:rPr lang="es-ES_tradnl" dirty="0" smtClean="0"/>
              <a:t>41 </a:t>
            </a:r>
            <a:r>
              <a:rPr lang="es-ES_tradnl" dirty="0"/>
              <a:t>corresponden al período </a:t>
            </a:r>
            <a:r>
              <a:rPr lang="es-ES_tradnl" dirty="0" smtClean="0"/>
              <a:t>2013/2017.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5847" name="7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427288"/>
            <a:ext cx="4392613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4D9251-F762-41A9-9F65-3453AF38416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Características de la Población Activa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36868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1589088"/>
          </a:xfrm>
          <a:noFill/>
        </p:spPr>
        <p:txBody>
          <a:bodyPr/>
          <a:lstStyle/>
          <a:p>
            <a:pPr algn="just"/>
            <a:r>
              <a:rPr lang="es-ES_tradnl" sz="2400" b="1" smtClean="0"/>
              <a:t>Se cuenta con 2.447 afiliados con un total de haberes mensuales de $57.808.302(haber promedio mensual de $ 23.624.-) y con una edad promedio de 43,31 años. </a:t>
            </a: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9725"/>
            <a:ext cx="87503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A14D75-E0B0-4E25-AE2A-09C954DEE83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"/>
            <a:ext cx="8675688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Reserva Matemática de la Población Pasiva</a:t>
            </a:r>
          </a:p>
        </p:txBody>
      </p:sp>
      <p:pic>
        <p:nvPicPr>
          <p:cNvPr id="37892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1844675"/>
            <a:ext cx="8472488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24C32-56D4-4691-A71C-8AE9FED56F8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"/>
            <a:ext cx="8675688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Reserva Matemática de la Población Activa</a:t>
            </a:r>
          </a:p>
        </p:txBody>
      </p:sp>
      <p:pic>
        <p:nvPicPr>
          <p:cNvPr id="38916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47925"/>
            <a:ext cx="8534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7FEC0-E392-4016-9948-DBA3CA77990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"/>
            <a:ext cx="8675688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Reserva Matemática Total</a:t>
            </a:r>
          </a:p>
        </p:txBody>
      </p:sp>
      <p:pic>
        <p:nvPicPr>
          <p:cNvPr id="39940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44713"/>
            <a:ext cx="82740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D58E3-8DD5-4B0E-8599-616CE58EDAC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"/>
            <a:ext cx="8675688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Déficit Actuarial</a:t>
            </a:r>
          </a:p>
        </p:txBody>
      </p:sp>
      <p:pic>
        <p:nvPicPr>
          <p:cNvPr id="40964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2108200"/>
            <a:ext cx="9107487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1F5D7-98A7-4609-AB10-43CCFC7AB3D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6292661-263E-43A4-A15A-3734B590B4EE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6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850" y="125413"/>
            <a:ext cx="7772400" cy="1143000"/>
          </a:xfrm>
        </p:spPr>
        <p:txBody>
          <a:bodyPr/>
          <a:lstStyle/>
          <a:p>
            <a:r>
              <a:rPr lang="es-ES_tradnl" sz="3200" b="1" smtClean="0">
                <a:solidFill>
                  <a:srgbClr val="000099"/>
                </a:solidFill>
                <a:latin typeface="Garamond" pitchFamily="18" charset="0"/>
              </a:rPr>
              <a:t>Estructura de los Sistemas Previsionales</a:t>
            </a:r>
            <a:endParaRPr lang="es-ES_tradnl" smtClean="0">
              <a:latin typeface="Garamond" pitchFamily="18" charset="0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b="1" smtClean="0">
                <a:solidFill>
                  <a:srgbClr val="006600"/>
                </a:solidFill>
                <a:latin typeface="Garamond" pitchFamily="18" charset="0"/>
              </a:rPr>
              <a:t>Etapa Activa</a:t>
            </a:r>
            <a:endParaRPr lang="es-ES_tradnl" sz="2800" smtClean="0">
              <a:solidFill>
                <a:srgbClr val="006600"/>
              </a:solidFill>
              <a:latin typeface="Garamond" pitchFamily="18" charset="0"/>
            </a:endParaRPr>
          </a:p>
          <a:p>
            <a:r>
              <a:rPr lang="es-ES_tradnl" sz="2800" b="1" smtClean="0">
                <a:latin typeface="Garamond" pitchFamily="18" charset="0"/>
              </a:rPr>
              <a:t>Grupo Familiar </a:t>
            </a:r>
            <a:r>
              <a:rPr lang="es-ES_tradnl" sz="1800" b="1" smtClean="0">
                <a:latin typeface="Garamond" pitchFamily="18" charset="0"/>
              </a:rPr>
              <a:t>(Titular, cónyuge, hijos, otros)</a:t>
            </a:r>
            <a:endParaRPr lang="es-ES_tradnl" sz="2800" b="1" smtClean="0">
              <a:latin typeface="Garamond" pitchFamily="18" charset="0"/>
            </a:endParaRPr>
          </a:p>
          <a:p>
            <a:r>
              <a:rPr lang="es-ES_tradnl" sz="2800" b="1" smtClean="0">
                <a:latin typeface="Garamond" pitchFamily="18" charset="0"/>
              </a:rPr>
              <a:t>Aportes </a:t>
            </a:r>
          </a:p>
          <a:p>
            <a:pPr>
              <a:lnSpc>
                <a:spcPct val="90000"/>
              </a:lnSpc>
            </a:pPr>
            <a:r>
              <a:rPr lang="es-ES_tradnl" sz="2800" b="1" smtClean="0">
                <a:latin typeface="Garamond" pitchFamily="18" charset="0"/>
              </a:rPr>
              <a:t>Coberturas: </a:t>
            </a:r>
            <a:r>
              <a:rPr lang="es-ES_tradnl" sz="1800" b="1" smtClean="0">
                <a:latin typeface="Garamond" pitchFamily="18" charset="0"/>
              </a:rPr>
              <a:t>(pensión, invalidez, fallecimiento, sepelio, accidentes, salud, desempleo)</a:t>
            </a:r>
            <a:r>
              <a:rPr lang="es-ES_tradnl" sz="2800" smtClean="0">
                <a:latin typeface="Garamond" pitchFamily="18" charset="0"/>
              </a:rPr>
              <a:t>		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>
              <a:buFontTx/>
              <a:buNone/>
            </a:pPr>
            <a:r>
              <a:rPr lang="es-ES_tradnl" b="1" smtClean="0">
                <a:solidFill>
                  <a:srgbClr val="CC3300"/>
                </a:solidFill>
                <a:latin typeface="Garamond" pitchFamily="18" charset="0"/>
              </a:rPr>
              <a:t>Etapa Pasiva</a:t>
            </a:r>
            <a:r>
              <a:rPr lang="es-ES_tradnl" sz="2800" smtClean="0">
                <a:latin typeface="Garamond" pitchFamily="18" charset="0"/>
              </a:rPr>
              <a:t> </a:t>
            </a:r>
          </a:p>
          <a:p>
            <a:r>
              <a:rPr lang="es-ES_tradnl" sz="2800" b="1" smtClean="0">
                <a:latin typeface="Garamond" pitchFamily="18" charset="0"/>
              </a:rPr>
              <a:t>Grupo Familiar </a:t>
            </a:r>
            <a:r>
              <a:rPr lang="es-ES_tradnl" sz="1800" b="1" smtClean="0">
                <a:latin typeface="Garamond" pitchFamily="18" charset="0"/>
              </a:rPr>
              <a:t>(Titular, cónyuge, hijos, otros)</a:t>
            </a:r>
            <a:endParaRPr lang="es-ES_tradnl" sz="2800" b="1" smtClean="0">
              <a:latin typeface="Garamond" pitchFamily="18" charset="0"/>
            </a:endParaRPr>
          </a:p>
          <a:p>
            <a:r>
              <a:rPr lang="es-ES_tradnl" sz="2800" b="1" smtClean="0">
                <a:latin typeface="Garamond" pitchFamily="18" charset="0"/>
              </a:rPr>
              <a:t>Beneficios: </a:t>
            </a:r>
            <a:r>
              <a:rPr lang="es-ES_tradnl" sz="1800" b="1" smtClean="0">
                <a:latin typeface="Garamond" pitchFamily="18" charset="0"/>
              </a:rPr>
              <a:t>(Renta vitalicia)</a:t>
            </a:r>
          </a:p>
          <a:p>
            <a:r>
              <a:rPr lang="es-ES_tradnl" sz="2800" b="1" smtClean="0">
                <a:latin typeface="Garamond" pitchFamily="18" charset="0"/>
              </a:rPr>
              <a:t>Coberturas: </a:t>
            </a:r>
            <a:r>
              <a:rPr lang="es-ES_tradnl" sz="1800" b="1" smtClean="0">
                <a:latin typeface="Garamond" pitchFamily="18" charset="0"/>
              </a:rPr>
              <a:t>(pensión, sepelio, accidentes, salud)</a:t>
            </a: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609600" y="5257800"/>
            <a:ext cx="693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ES_tradnl" sz="3600" b="1" i="1">
                <a:solidFill>
                  <a:srgbClr val="663300"/>
                </a:solidFill>
                <a:latin typeface="Garamond" pitchFamily="18" charset="0"/>
              </a:rPr>
              <a:t>Inversiones</a:t>
            </a:r>
            <a:endParaRPr lang="es-ES_tradnl" sz="440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5129" name="Picture 6" descr="PPLM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2649538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" descr="CRTAD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6388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8" descr="PPLM1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947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8" descr="LOGO nuevo2005_para inser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8" y="260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11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40C384C-02E6-42EB-8A31-DA572FE280FE}" type="slidenum">
              <a:rPr lang="en-US" sz="1400"/>
              <a:pPr algn="r"/>
              <a:t>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C12A7-5B5C-4A12-A398-DAF665BC1E7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200"/>
            <a:ext cx="8675688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Déficit Actuarial</a:t>
            </a:r>
          </a:p>
        </p:txBody>
      </p:sp>
      <p:pic>
        <p:nvPicPr>
          <p:cNvPr id="41988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2405063"/>
            <a:ext cx="95742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BA20DE-70C7-47D8-A649-90B650F70781}" type="slidenum">
              <a:rPr lang="en-US" sz="1400"/>
              <a:pPr algn="r"/>
              <a:t>41</a:t>
            </a:fld>
            <a:endParaRPr lang="en-US" sz="140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492375"/>
            <a:ext cx="8532812" cy="1143000"/>
          </a:xfrm>
        </p:spPr>
        <p:txBody>
          <a:bodyPr/>
          <a:lstStyle/>
          <a:p>
            <a:pPr>
              <a:defRPr/>
            </a:pP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Proyecciones </a:t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Financieras - Actuariales</a:t>
            </a: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43012" name="Picture 4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416800" cy="769938"/>
          </a:xfrm>
        </p:spPr>
        <p:txBody>
          <a:bodyPr/>
          <a:lstStyle/>
          <a:p>
            <a:pPr>
              <a:defRPr/>
            </a:pPr>
            <a:r>
              <a:rPr lang="es-ES_tradnl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Proyecciones Financieras - Actuariales</a:t>
            </a:r>
          </a:p>
        </p:txBody>
      </p:sp>
      <p:pic>
        <p:nvPicPr>
          <p:cNvPr id="44036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5 CuadroTexto"/>
          <p:cNvSpPr txBox="1">
            <a:spLocks noChangeArrowheads="1"/>
          </p:cNvSpPr>
          <p:nvPr/>
        </p:nvSpPr>
        <p:spPr bwMode="auto">
          <a:xfrm>
            <a:off x="611188" y="1700213"/>
            <a:ext cx="75723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AR" b="1"/>
              <a:t>Aportes y Beneficios: </a:t>
            </a:r>
          </a:p>
          <a:p>
            <a:pPr lvl="1">
              <a:buFont typeface="Arial" charset="0"/>
              <a:buChar char="•"/>
            </a:pPr>
            <a:r>
              <a:rPr lang="es-AR" b="1"/>
              <a:t>Personas</a:t>
            </a:r>
          </a:p>
          <a:p>
            <a:pPr lvl="1">
              <a:buFont typeface="Arial" charset="0"/>
              <a:buChar char="•"/>
            </a:pPr>
            <a:r>
              <a:rPr lang="es-AR" b="1"/>
              <a:t>Valores Monetarios</a:t>
            </a:r>
          </a:p>
          <a:p>
            <a:pPr>
              <a:buFont typeface="Arial" charset="0"/>
              <a:buChar char="•"/>
            </a:pPr>
            <a:endParaRPr lang="es-AR" b="1"/>
          </a:p>
          <a:p>
            <a:pPr>
              <a:buFont typeface="Arial" charset="0"/>
              <a:buChar char="•"/>
            </a:pPr>
            <a:r>
              <a:rPr lang="es-AR" b="1"/>
              <a:t>Evolución del Patrimonio Neto</a:t>
            </a:r>
          </a:p>
          <a:p>
            <a:pPr>
              <a:buFont typeface="Arial" charset="0"/>
              <a:buChar char="•"/>
            </a:pPr>
            <a:endParaRPr lang="es-AR" b="1"/>
          </a:p>
          <a:p>
            <a:pPr>
              <a:buFont typeface="Arial" charset="0"/>
              <a:buChar char="•"/>
            </a:pPr>
            <a:r>
              <a:rPr lang="es-AR" b="1"/>
              <a:t>Déficits Operativos Previsionales</a:t>
            </a:r>
          </a:p>
          <a:p>
            <a:pPr>
              <a:buFont typeface="Arial" charset="0"/>
              <a:buChar char="•"/>
            </a:pPr>
            <a:endParaRPr lang="es-AR" b="1"/>
          </a:p>
          <a:p>
            <a:pPr>
              <a:buFont typeface="Arial" charset="0"/>
              <a:buChar char="•"/>
            </a:pPr>
            <a:r>
              <a:rPr lang="es-AR" b="1">
                <a:solidFill>
                  <a:srgbClr val="C00000"/>
                </a:solidFill>
              </a:rPr>
              <a:t>Año Crítico:</a:t>
            </a:r>
          </a:p>
          <a:p>
            <a:pPr lvl="1">
              <a:buFont typeface="Arial" charset="0"/>
              <a:buChar char="•"/>
            </a:pPr>
            <a:r>
              <a:rPr lang="es-AR" b="1">
                <a:solidFill>
                  <a:srgbClr val="C00000"/>
                </a:solidFill>
              </a:rPr>
              <a:t> Población Cerrada:  ¿2034?</a:t>
            </a:r>
          </a:p>
          <a:p>
            <a:pPr lvl="1">
              <a:buFont typeface="Arial" charset="0"/>
              <a:buChar char="•"/>
            </a:pPr>
            <a:r>
              <a:rPr lang="es-AR" b="1">
                <a:solidFill>
                  <a:srgbClr val="C00000"/>
                </a:solidFill>
              </a:rPr>
              <a:t> Población Abierta:    ¿2036?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Población Cerrada</a:t>
            </a:r>
            <a:b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Aportantes y Beneficiarios</a:t>
            </a:r>
          </a:p>
        </p:txBody>
      </p:sp>
      <p:pic>
        <p:nvPicPr>
          <p:cNvPr id="45060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1"/>
          <p:cNvGraphicFramePr>
            <a:graphicFrameLocks/>
          </p:cNvGraphicFramePr>
          <p:nvPr/>
        </p:nvGraphicFramePr>
        <p:xfrm>
          <a:off x="1907704" y="1412776"/>
          <a:ext cx="58326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Población Cerrada</a:t>
            </a:r>
            <a:b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Aportes y Beneficios</a:t>
            </a:r>
          </a:p>
        </p:txBody>
      </p:sp>
      <p:pic>
        <p:nvPicPr>
          <p:cNvPr id="46084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1619672" y="1340768"/>
          <a:ext cx="6336704" cy="536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Población Cerrada</a:t>
            </a:r>
            <a:b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del Patrimonio Neto</a:t>
            </a:r>
          </a:p>
        </p:txBody>
      </p:sp>
      <p:pic>
        <p:nvPicPr>
          <p:cNvPr id="47107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3"/>
          <p:cNvGraphicFramePr>
            <a:graphicFrameLocks/>
          </p:cNvGraphicFramePr>
          <p:nvPr/>
        </p:nvGraphicFramePr>
        <p:xfrm>
          <a:off x="1835696" y="1340768"/>
          <a:ext cx="5920159" cy="520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185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Población Abierta</a:t>
            </a:r>
            <a:b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Aportantes y Beneficiarios</a:t>
            </a:r>
          </a:p>
        </p:txBody>
      </p:sp>
      <p:pic>
        <p:nvPicPr>
          <p:cNvPr id="48131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143000" y="1268760"/>
          <a:ext cx="6741368" cy="551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Población Abierta</a:t>
            </a:r>
            <a:b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 Aportes y Beneficios</a:t>
            </a:r>
          </a:p>
        </p:txBody>
      </p:sp>
      <p:pic>
        <p:nvPicPr>
          <p:cNvPr id="49155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3"/>
          <p:cNvGraphicFramePr>
            <a:graphicFrameLocks/>
          </p:cNvGraphicFramePr>
          <p:nvPr/>
        </p:nvGraphicFramePr>
        <p:xfrm>
          <a:off x="1044138" y="1532278"/>
          <a:ext cx="7029400" cy="529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Población Abierta</a:t>
            </a:r>
            <a:b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Evolución del Patrimonio Neto</a:t>
            </a:r>
          </a:p>
        </p:txBody>
      </p:sp>
      <p:pic>
        <p:nvPicPr>
          <p:cNvPr id="50179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1475656" y="1196752"/>
          <a:ext cx="66225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F918C84E-2F3D-4ADE-84FE-926EA1C089BE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6B6C03-1448-4058-AB48-4483FDF92DF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203" name="3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213903-400B-4183-8D5F-2D08448612A9}" type="slidenum">
              <a:rPr lang="es-ES_tradnl" sz="1400"/>
              <a:pPr algn="r"/>
              <a:t>49</a:t>
            </a:fld>
            <a:endParaRPr lang="es-ES_tradnl" sz="1400"/>
          </a:p>
        </p:txBody>
      </p:sp>
      <p:grpSp>
        <p:nvGrpSpPr>
          <p:cNvPr id="51204" name="Group 7"/>
          <p:cNvGrpSpPr>
            <a:grpSpLocks/>
          </p:cNvGrpSpPr>
          <p:nvPr/>
        </p:nvGrpSpPr>
        <p:grpSpPr bwMode="auto">
          <a:xfrm>
            <a:off x="1331913" y="1125538"/>
            <a:ext cx="6696075" cy="4791075"/>
            <a:chOff x="839" y="709"/>
            <a:chExt cx="4218" cy="3018"/>
          </a:xfrm>
        </p:grpSpPr>
        <p:pic>
          <p:nvPicPr>
            <p:cNvPr id="51206" name="Picture 4" descr="La brujita"/>
            <p:cNvPicPr>
              <a:picLocks noChangeAspect="1" noChangeArrowheads="1"/>
            </p:cNvPicPr>
            <p:nvPr/>
          </p:nvPicPr>
          <p:blipFill>
            <a:blip r:embed="rId3" cstate="print"/>
            <a:srcRect l="2026" t="13077" r="4031"/>
            <a:stretch>
              <a:fillRect/>
            </a:stretch>
          </p:blipFill>
          <p:spPr bwMode="auto">
            <a:xfrm>
              <a:off x="839" y="709"/>
              <a:ext cx="4218" cy="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Oval 5"/>
            <p:cNvSpPr>
              <a:spLocks noChangeArrowheads="1"/>
            </p:cNvSpPr>
            <p:nvPr/>
          </p:nvSpPr>
          <p:spPr bwMode="auto">
            <a:xfrm>
              <a:off x="975" y="709"/>
              <a:ext cx="1542" cy="158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C00000"/>
                  </a:solidFill>
                </a:rPr>
                <a:t>Inflación Salarial</a:t>
              </a:r>
            </a:p>
            <a:p>
              <a:pPr algn="ctr">
                <a:defRPr/>
              </a:pPr>
              <a:r>
                <a:rPr lang="es-ES" sz="2000" b="1" dirty="0">
                  <a:solidFill>
                    <a:schemeClr val="accent1">
                      <a:lumMod val="50000"/>
                    </a:schemeClr>
                  </a:solidFill>
                </a:rPr>
                <a:t>Rendimientos</a:t>
              </a:r>
            </a:p>
            <a:p>
              <a:pPr algn="ctr">
                <a:defRPr/>
              </a:pPr>
              <a:r>
                <a:rPr lang="es-AR" sz="2000" b="1" dirty="0">
                  <a:solidFill>
                    <a:srgbClr val="002060"/>
                  </a:solidFill>
                </a:rPr>
                <a:t>Ajustes al Sistema</a:t>
              </a:r>
              <a:endParaRPr lang="es-ES" sz="20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51205" name="Object 6"/>
          <p:cNvGraphicFramePr>
            <a:graphicFrameLocks noChangeAspect="1"/>
          </p:cNvGraphicFramePr>
          <p:nvPr/>
        </p:nvGraphicFramePr>
        <p:xfrm>
          <a:off x="250825" y="6021388"/>
          <a:ext cx="549275" cy="549275"/>
        </p:xfrm>
        <a:graphic>
          <a:graphicData uri="http://schemas.openxmlformats.org/presentationml/2006/ole">
            <p:oleObj spid="_x0000_s51205" name="Foto de Photo Editor" r:id="rId4" imgW="1409897" imgH="1409897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6B1CBAF-A908-43E2-A841-A04582614FF4}" type="slidenum">
              <a:rPr lang="es-ES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5</a:t>
            </a:fld>
            <a:endParaRPr lang="es-ES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6147" name="4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0C7508EC-576D-4CA6-9665-68F918CB31CB}" type="slidenum">
              <a:rPr lang="es-ES_tradnl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5</a:t>
            </a:fld>
            <a:endParaRPr lang="es-ES_tradnl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42938" y="3698875"/>
            <a:ext cx="7543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 eaLnBrk="1" hangingPunct="1">
              <a:spcBef>
                <a:spcPct val="50000"/>
              </a:spcBef>
            </a:pPr>
            <a:r>
              <a:rPr lang="es-AR" sz="2800" b="1">
                <a:solidFill>
                  <a:srgbClr val="000000"/>
                </a:solidFill>
                <a:latin typeface="Garamond" pitchFamily="18" charset="0"/>
              </a:rPr>
              <a:t>Necesidad: </a:t>
            </a:r>
            <a:r>
              <a:rPr lang="es-AR" sz="2800" b="1">
                <a:solidFill>
                  <a:srgbClr val="000099"/>
                </a:solidFill>
                <a:latin typeface="Garamond" pitchFamily="18" charset="0"/>
              </a:rPr>
              <a:t>A.A.I., A.I.S.S. y O.I.T.</a:t>
            </a:r>
            <a:r>
              <a:rPr lang="es-AR" sz="2800" b="1">
                <a:solidFill>
                  <a:srgbClr val="000000"/>
                </a:solidFill>
                <a:latin typeface="Garamond" pitchFamily="18" charset="0"/>
              </a:rPr>
              <a:t> </a:t>
            </a:r>
          </a:p>
          <a:p>
            <a:pPr marL="533400" indent="-533400" algn="just" eaLnBrk="1" hangingPunct="1">
              <a:spcBef>
                <a:spcPct val="50000"/>
              </a:spcBef>
            </a:pPr>
            <a:r>
              <a:rPr lang="es-AR" sz="2800" b="1">
                <a:solidFill>
                  <a:srgbClr val="000000"/>
                </a:solidFill>
                <a:latin typeface="Garamond" pitchFamily="18" charset="0"/>
              </a:rPr>
              <a:t>Objetivo: </a:t>
            </a:r>
            <a:r>
              <a:rPr lang="es-AR" sz="2800" b="1">
                <a:solidFill>
                  <a:srgbClr val="CC3300"/>
                </a:solidFill>
                <a:latin typeface="Garamond" pitchFamily="18" charset="0"/>
              </a:rPr>
              <a:t>Asegurar que todos los actuarios relacionados con PSS provean evaluaciones económico-financieras confiables.</a:t>
            </a:r>
          </a:p>
          <a:p>
            <a:pPr marL="1246188" lvl="1" indent="-533400" algn="just" eaLnBrk="1" hangingPunct="1">
              <a:spcBef>
                <a:spcPct val="50000"/>
              </a:spcBef>
              <a:buFontTx/>
              <a:buChar char="•"/>
            </a:pPr>
            <a:r>
              <a:rPr lang="es-AR" sz="1800" b="1">
                <a:solidFill>
                  <a:srgbClr val="A50021"/>
                </a:solidFill>
                <a:latin typeface="Garamond" pitchFamily="18" charset="0"/>
              </a:rPr>
              <a:t>profesionalismo, objetividad y rigor científico</a:t>
            </a:r>
          </a:p>
          <a:p>
            <a:pPr marL="1246188" lvl="1" indent="-533400" algn="just" eaLnBrk="1" hangingPunct="1">
              <a:spcBef>
                <a:spcPct val="50000"/>
              </a:spcBef>
              <a:buFontTx/>
              <a:buChar char="•"/>
            </a:pPr>
            <a:r>
              <a:rPr lang="es-AR" sz="1800" b="1">
                <a:solidFill>
                  <a:srgbClr val="A50021"/>
                </a:solidFill>
                <a:latin typeface="Garamond" pitchFamily="18" charset="0"/>
              </a:rPr>
              <a:t>promover internacionalmente el desarrollo de una práctica actuarial consistente.</a:t>
            </a:r>
            <a:endParaRPr lang="es-AR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476375" y="836613"/>
            <a:ext cx="6403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s-ES" sz="3100" b="1">
                <a:solidFill>
                  <a:srgbClr val="000099"/>
                </a:solidFill>
                <a:latin typeface="Garamond" pitchFamily="18" charset="0"/>
              </a:rPr>
              <a:t>Asociación Actuarial Internacional</a:t>
            </a:r>
            <a:endParaRPr lang="es-ES_tradnl" sz="4300" b="1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785938"/>
            <a:ext cx="13620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95288" y="2698750"/>
            <a:ext cx="8459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2800" b="1">
                <a:solidFill>
                  <a:srgbClr val="00B050"/>
                </a:solidFill>
                <a:latin typeface="Garamond" pitchFamily="18" charset="0"/>
              </a:rPr>
              <a:t>“GUIAS DE PRACTICA ACTUARIAL EN PROGRAMAS DE SEGURIDAD SOCIAL” ASAP-1</a:t>
            </a:r>
          </a:p>
        </p:txBody>
      </p:sp>
      <p:pic>
        <p:nvPicPr>
          <p:cNvPr id="6152" name="Picture 18" descr="LOGO nuevo2005_para inser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081088" y="115888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Normativa Internacional</a:t>
            </a:r>
            <a:endParaRPr lang="es-ES_tradnl" sz="3600" b="1">
              <a:latin typeface="Garamond" pitchFamily="18" charset="0"/>
            </a:endParaRPr>
          </a:p>
        </p:txBody>
      </p:sp>
      <p:sp>
        <p:nvSpPr>
          <p:cNvPr id="6154" name="9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ED5843-3C8E-4A6E-9028-D0848A9F309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01DA12-1D37-4921-BC9E-5FC84B40161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4537075"/>
          </a:xfrm>
        </p:spPr>
        <p:txBody>
          <a:bodyPr/>
          <a:lstStyle/>
          <a:p>
            <a:pPr>
              <a:defRPr/>
            </a:pPr>
            <a:r>
              <a:rPr lang="es-ES_tradnl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Aportes Técnico de Equilibrio </a:t>
            </a:r>
            <a:b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2228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60578D-8BB0-4D74-B9A0-91F64813B692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44450"/>
            <a:ext cx="8312150" cy="1152525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Aporte Técnico de Equilibrio Individual</a:t>
            </a:r>
          </a:p>
        </p:txBody>
      </p:sp>
      <p:pic>
        <p:nvPicPr>
          <p:cNvPr id="53252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420938"/>
            <a:ext cx="9191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31919-A943-4B95-AC25-3EB634AF5AD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4537075"/>
          </a:xfrm>
        </p:spPr>
        <p:txBody>
          <a:bodyPr/>
          <a:lstStyle/>
          <a:p>
            <a:pPr>
              <a:defRPr/>
            </a:pPr>
            <a:r>
              <a:rPr lang="es-ES_tradnl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Conclusiones</a:t>
            </a: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4276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D59F62-0ED1-41A4-91C3-F0C0BEBBAB9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467600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Conclusiones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5300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250825" y="775663"/>
            <a:ext cx="87137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En términos generales el I.C.U.N.E.R. ha recibido aportes y contribuciones en defecto de los beneficios concedidos</a:t>
            </a:r>
            <a:r>
              <a:rPr lang="es-ES" sz="2000" b="1" dirty="0"/>
              <a:t> </a:t>
            </a:r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endParaRPr lang="es-ES_tradnl" sz="2000" b="1" dirty="0"/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Se prevé déficit previsional (Beneficios mayores que las Aportaciones) hacia el año 2021 y déficit patrimonial hacia el año 2034 (extinción del Patrimonio Neto).</a:t>
            </a:r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endParaRPr lang="es-ES_tradnl" sz="2000" b="1" dirty="0"/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La mejora en la obtención de rendimientos de inversiones y la modificación establecida en el Reglamento de Prestaciones reduciendo del porcentaje de beneficio ha permitido (respecto de la valuación actuarial anterior):</a:t>
            </a:r>
            <a:endParaRPr lang="es-AR" sz="2000" b="1" dirty="0"/>
          </a:p>
          <a:p>
            <a:pPr marL="971550" lvl="1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 smtClean="0"/>
              <a:t>mejorar </a:t>
            </a:r>
            <a:r>
              <a:rPr lang="es-ES_tradnl" sz="2000" b="1" dirty="0"/>
              <a:t>la relación déficit actuarial sobre patrimonio (pasando de 4.21 a 2.75)</a:t>
            </a:r>
            <a:endParaRPr lang="es-AR" sz="2000" b="1" dirty="0"/>
          </a:p>
          <a:p>
            <a:pPr marL="971550" lvl="1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reducir las tasas de aporte de equilibrio colectivo (pasando de 241% a </a:t>
            </a:r>
            <a:r>
              <a:rPr lang="es-ES_tradnl" sz="2000" b="1" dirty="0" smtClean="0"/>
              <a:t>188</a:t>
            </a:r>
            <a:r>
              <a:rPr lang="es-ES_tradnl" sz="2000" b="1" dirty="0"/>
              <a:t>%)</a:t>
            </a:r>
            <a:endParaRPr lang="es-AR" sz="2000" b="1" dirty="0"/>
          </a:p>
          <a:p>
            <a:pPr marL="971550" lvl="1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ampliar el año critico (pasando de 2026 a 2034) </a:t>
            </a:r>
            <a:endParaRPr lang="es-AR" sz="2000" b="1" dirty="0"/>
          </a:p>
          <a:p>
            <a:pPr marL="971550" lvl="1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reducir la relación beneficios sobre salarios de la población pasiva (pasando de 10.53% a 7.87%).</a:t>
            </a:r>
            <a:endParaRPr lang="es-AR" sz="2000" b="1" dirty="0"/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endParaRPr lang="es-ES_trad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D59F62-0ED1-41A4-91C3-F0C0BEBBAB9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467600" cy="914400"/>
          </a:xfrm>
        </p:spPr>
        <p:txBody>
          <a:bodyPr/>
          <a:lstStyle/>
          <a:p>
            <a:pPr>
              <a:defRPr/>
            </a:pPr>
            <a:r>
              <a:rPr lang="es-ES_tradn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Conclusiones</a:t>
            </a:r>
            <a:endParaRPr lang="es-ES_tradnl" sz="32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5300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78692" y="1340768"/>
            <a:ext cx="87137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 smtClean="0"/>
              <a:t>No obstante se </a:t>
            </a:r>
            <a:r>
              <a:rPr lang="es-ES_tradnl" sz="2000" b="1" dirty="0"/>
              <a:t>observa un incremento nominal del déficit respecto del año 2011 cuyo origen principal responde a los efectos de recomposiciones salariales en exceso de la inflación y de los rendimientos nominales de las inversiones, lo cual debe analizarse junto con los potenciales comportamientos cíclicos de la economía argentina.</a:t>
            </a:r>
          </a:p>
          <a:p>
            <a:pPr algn="just"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endParaRPr lang="es-ES_tradnl" sz="2000" b="1" dirty="0"/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r>
              <a:rPr lang="es-ES_tradnl" sz="2000" b="1" dirty="0"/>
              <a:t>Se entiende necesario continuar realizando ajustes técnicos al esquema de aportes, beneficios e inversiones, de manera de tender al equilibrio actuarial.</a:t>
            </a:r>
            <a:endParaRPr lang="es-ES" sz="2000" b="1" dirty="0"/>
          </a:p>
          <a:p>
            <a:pPr marL="514350" indent="-514350" algn="just">
              <a:buFont typeface="Arial" charset="0"/>
              <a:buChar char="•"/>
              <a:tabLst>
                <a:tab pos="457200" algn="l"/>
                <a:tab pos="914400" algn="l"/>
                <a:tab pos="1463675" algn="l"/>
                <a:tab pos="2011363" algn="l"/>
                <a:tab pos="2468563" algn="l"/>
              </a:tabLst>
              <a:defRPr/>
            </a:pPr>
            <a:endParaRPr lang="es-ES_trad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E3493-9330-409C-AA38-9A157F7A6638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4537075"/>
          </a:xfrm>
        </p:spPr>
        <p:txBody>
          <a:bodyPr/>
          <a:lstStyle/>
          <a:p>
            <a:pPr>
              <a:defRPr/>
            </a:pPr>
            <a:r>
              <a:rPr lang="es-ES_tradnl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s-ES_tradnl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es-ES_tradnl" sz="6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Recomendaciones</a:t>
            </a:r>
            <a:endParaRPr lang="es-ES_tradnl" sz="600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6324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EBE175-2509-421E-AC8B-8A294DF5C35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424936" cy="3643312"/>
          </a:xfrm>
        </p:spPr>
        <p:txBody>
          <a:bodyPr/>
          <a:lstStyle/>
          <a:p>
            <a:pPr marL="609600" indent="-609600" algn="ctr">
              <a:buNone/>
            </a:pPr>
            <a:r>
              <a:rPr lang="es-ES_tradnl" sz="2200" b="1" dirty="0" smtClean="0"/>
              <a:t>Continuar con las medidas tendientes a equilibrar la situación actuarial</a:t>
            </a:r>
          </a:p>
          <a:p>
            <a:pPr marL="609600" indent="-609600" algn="ctr">
              <a:buNone/>
            </a:pPr>
            <a:endParaRPr lang="es-ES_tradnl" sz="2200" b="1" dirty="0" smtClean="0"/>
          </a:p>
          <a:p>
            <a:pPr marL="609600" indent="-609600"/>
            <a:r>
              <a:rPr lang="es-ES_tradnl" sz="2200" b="1" dirty="0" smtClean="0"/>
              <a:t>INVERSIONES </a:t>
            </a:r>
            <a:r>
              <a:rPr lang="es-ES_tradnl" sz="2200" b="1" dirty="0" smtClean="0"/>
              <a:t>– CRÉDITOS:</a:t>
            </a:r>
          </a:p>
          <a:p>
            <a:pPr marL="609600" lvl="1" indent="-609600" algn="just"/>
            <a:r>
              <a:rPr lang="es-ES_tradnl" sz="1800" b="1" dirty="0" smtClean="0"/>
              <a:t>Continuar </a:t>
            </a:r>
            <a:r>
              <a:rPr lang="es-ES_tradnl" sz="1800" b="1" dirty="0" smtClean="0"/>
              <a:t>en el proceso de mejora en la obtención de rendimientos de inversiones, realizando ajustes a la política de inversiones, de manera de compatibilizar la rentabilidad de las inversiones con la evolución salarial, para lo cual es necesario de tender a inversiones (incluyendo préstamos) orientadas a generar tasas de interés que tiendan al nivel de las tasas activas del mercado financiero</a:t>
            </a:r>
            <a:endParaRPr lang="es-AR" sz="1800" b="1" dirty="0" smtClean="0"/>
          </a:p>
          <a:p>
            <a:pPr marL="609600" lvl="1" indent="-609600" algn="just"/>
            <a:r>
              <a:rPr lang="es-ES_tradnl" sz="1800" b="1" dirty="0" smtClean="0"/>
              <a:t>La </a:t>
            </a:r>
            <a:r>
              <a:rPr lang="es-ES_tradnl" sz="1800" b="1" dirty="0" smtClean="0"/>
              <a:t>búsqueda de alternativas de financiamiento exógeno es un elemento esencial para evitar una carga excesiva en la masa de afiliados activos actuales.</a:t>
            </a:r>
            <a:endParaRPr lang="es-AR" sz="1800" b="1" dirty="0" smtClean="0"/>
          </a:p>
          <a:p>
            <a:pPr marL="1009650" lvl="1" indent="-609600"/>
            <a:endParaRPr lang="es-ES_tradnl" sz="2200" b="1" dirty="0" smtClean="0"/>
          </a:p>
          <a:p>
            <a:pPr marL="609600" indent="-609600"/>
            <a:r>
              <a:rPr lang="es-ES_tradnl" sz="2200" b="1" dirty="0" smtClean="0"/>
              <a:t>REVISION DE LA ESTRUCTURA DE ADMINISTRACIÓN</a:t>
            </a:r>
          </a:p>
          <a:p>
            <a:pPr marL="609600" indent="-609600"/>
            <a:endParaRPr lang="es-ES_tradnl" sz="2200" b="1" dirty="0" smtClean="0"/>
          </a:p>
          <a:p>
            <a:pPr marL="609600" indent="-609600"/>
            <a:endParaRPr lang="es-ES_tradnl" sz="2200" b="1" dirty="0" smtClean="0"/>
          </a:p>
        </p:txBody>
      </p:sp>
      <p:pic>
        <p:nvPicPr>
          <p:cNvPr id="57348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685800" y="-269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Recomendaciones</a:t>
            </a:r>
          </a:p>
          <a:p>
            <a:pPr algn="ctr">
              <a:defRPr/>
            </a:pPr>
            <a:r>
              <a:rPr lang="es-ES_tradn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para la Gestión Operativa</a:t>
            </a:r>
            <a:endParaRPr lang="es-ES_tradnl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48A2F-F818-4245-8F9C-E3381B4A139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01763"/>
            <a:ext cx="9144000" cy="4114800"/>
          </a:xfrm>
        </p:spPr>
        <p:txBody>
          <a:bodyPr/>
          <a:lstStyle/>
          <a:p>
            <a:pPr marL="609600" indent="-609600">
              <a:defRPr/>
            </a:pPr>
            <a:endParaRPr lang="es-ES_tradnl" sz="2200" b="1" dirty="0" smtClean="0"/>
          </a:p>
          <a:p>
            <a:pPr marL="609600" indent="-609600">
              <a:defRPr/>
            </a:pPr>
            <a:r>
              <a:rPr lang="es-ES_tradnl" sz="2200" b="1" dirty="0" smtClean="0"/>
              <a:t>APORTACIONES:</a:t>
            </a:r>
          </a:p>
          <a:p>
            <a:pPr marL="609600" indent="-609600">
              <a:defRPr/>
            </a:pPr>
            <a:endParaRPr lang="es-ES_tradnl" sz="2200" b="1" dirty="0" smtClean="0"/>
          </a:p>
          <a:p>
            <a:pPr>
              <a:defRPr/>
            </a:pPr>
            <a:r>
              <a:rPr lang="es-ES_tradnl" sz="1800" b="1" dirty="0"/>
              <a:t>Incrementar las tasas de aporte sobre la base de las Cotizaciones Técnicas de Equilibrio Colectivo, analizando en particular la evolución de la escala vigente</a:t>
            </a:r>
            <a:r>
              <a:rPr lang="es-ES_tradnl" sz="1800" b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s-AR" sz="1800" b="1" dirty="0"/>
          </a:p>
          <a:p>
            <a:pPr>
              <a:defRPr/>
            </a:pPr>
            <a:r>
              <a:rPr lang="es-ES_tradnl" sz="1800" b="1" dirty="0"/>
              <a:t>Generar cotizaciones adicionales sin contraprestaciones de beneficios previsionales</a:t>
            </a:r>
            <a:r>
              <a:rPr lang="es-ES_tradnl" sz="1800" b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s-AR" sz="1800" b="1" dirty="0"/>
          </a:p>
          <a:p>
            <a:pPr>
              <a:defRPr/>
            </a:pPr>
            <a:r>
              <a:rPr lang="es-ES_tradnl" sz="1800" b="1" dirty="0"/>
              <a:t>Generar mayores incentivos para la permanencia en actividad y/o postergación de la jubilación vía aumento del porcentaje de beneficios</a:t>
            </a:r>
            <a:r>
              <a:rPr lang="es-ES_tradnl" sz="1800" b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s-AR" sz="1800" b="1" dirty="0"/>
          </a:p>
          <a:p>
            <a:pPr>
              <a:defRPr/>
            </a:pPr>
            <a:r>
              <a:rPr lang="es-ES_tradnl" sz="1800" b="1" dirty="0"/>
              <a:t>Ajustes de la metodología de cálculo del promedio salarial incluyendo la mayor cantidad de </a:t>
            </a:r>
            <a:r>
              <a:rPr lang="es-ES_tradnl" sz="1800" b="1"/>
              <a:t>conceptos </a:t>
            </a:r>
            <a:r>
              <a:rPr lang="es-ES_tradnl" sz="1800" b="1" smtClean="0"/>
              <a:t>remuneratorios</a:t>
            </a:r>
            <a:endParaRPr lang="es-ES_tradnl" sz="2200" b="1" dirty="0" smtClean="0"/>
          </a:p>
          <a:p>
            <a:pPr marL="609600" indent="-609600">
              <a:defRPr/>
            </a:pPr>
            <a:endParaRPr lang="es-ES_tradnl" sz="2200" b="1" dirty="0" smtClean="0"/>
          </a:p>
        </p:txBody>
      </p:sp>
      <p:pic>
        <p:nvPicPr>
          <p:cNvPr id="58372" name="Picture 3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928688" y="5000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Recomendaciones para la Gestión Previsional</a:t>
            </a:r>
            <a:endParaRPr lang="es-ES_tradnl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F0C05D-9FEB-489F-8989-168AB8EF979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9395" name="5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30C9C3-BC3B-4377-A8D0-964727233656}" type="slidenum">
              <a:rPr lang="es-ES_tradnl" sz="1400"/>
              <a:pPr algn="r"/>
              <a:t>58</a:t>
            </a:fld>
            <a:endParaRPr lang="es-ES_tradnl" sz="1400"/>
          </a:p>
        </p:txBody>
      </p:sp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0" y="5805488"/>
          <a:ext cx="549275" cy="549275"/>
        </p:xfrm>
        <a:graphic>
          <a:graphicData uri="http://schemas.openxmlformats.org/presentationml/2006/ole">
            <p:oleObj spid="_x0000_s59396" r:id="rId3" imgW="1409897" imgH="1409897" progId="">
              <p:embed/>
            </p:oleObj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197850" y="3090863"/>
            <a:ext cx="208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20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9750" y="5516563"/>
            <a:ext cx="237648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cs typeface="Times New Roman" pitchFamily="18" charset="0"/>
              </a:rPr>
              <a:t/>
            </a:r>
            <a:br>
              <a:rPr lang="es-ES" sz="1000">
                <a:cs typeface="Times New Roman" pitchFamily="18" charset="0"/>
              </a:rPr>
            </a:br>
            <a:endParaRPr lang="es-ES" sz="1000">
              <a:cs typeface="Times New Roman" pitchFamily="18" charset="0"/>
            </a:endParaRPr>
          </a:p>
          <a:p>
            <a:r>
              <a:rPr lang="es-MX" sz="1300" b="1">
                <a:latin typeface="Garamond" pitchFamily="18" charset="0"/>
                <a:cs typeface="Times New Roman" pitchFamily="18" charset="0"/>
              </a:rPr>
              <a:t> Melinsky,</a:t>
            </a:r>
            <a:endParaRPr lang="es-ES" sz="1000">
              <a:cs typeface="Times New Roman" pitchFamily="18" charset="0"/>
            </a:endParaRPr>
          </a:p>
          <a:p>
            <a:r>
              <a:rPr lang="es-MX" sz="1300" b="1">
                <a:latin typeface="Garamond" pitchFamily="18" charset="0"/>
                <a:cs typeface="Times New Roman" pitchFamily="18" charset="0"/>
              </a:rPr>
              <a:t> Pellegrinelli y Asoc. S.A.</a:t>
            </a:r>
            <a:endParaRPr lang="es-ES" sz="1000">
              <a:cs typeface="Times New Roman" pitchFamily="18" charset="0"/>
            </a:endParaRPr>
          </a:p>
          <a:p>
            <a:r>
              <a:rPr lang="es-ES_tradnl" sz="900" i="1">
                <a:latin typeface="Garamond" pitchFamily="18" charset="0"/>
                <a:cs typeface="Times New Roman" pitchFamily="18" charset="0"/>
              </a:rPr>
              <a:t>                       </a:t>
            </a:r>
            <a:r>
              <a:rPr lang="es-ES_tradnl" sz="1000" i="1">
                <a:latin typeface="Garamond" pitchFamily="18" charset="0"/>
                <a:cs typeface="Times New Roman" pitchFamily="18" charset="0"/>
              </a:rPr>
              <a:t>Actuarios y Consultores</a:t>
            </a:r>
            <a:endParaRPr lang="es-ES" sz="1200">
              <a:cs typeface="Times New Roman" pitchFamily="18" charset="0"/>
            </a:endParaRPr>
          </a:p>
          <a:p>
            <a:r>
              <a:rPr lang="es-ES_tradnl" sz="900" b="1">
                <a:solidFill>
                  <a:srgbClr val="000080"/>
                </a:solidFill>
                <a:latin typeface="Garamond" pitchFamily="18" charset="0"/>
                <a:cs typeface="Times New Roman" pitchFamily="18" charset="0"/>
              </a:rPr>
              <a:t>Abelica Global Firm</a:t>
            </a:r>
          </a:p>
          <a:p>
            <a:r>
              <a:rPr lang="es-ES_tradnl" sz="900" b="1">
                <a:solidFill>
                  <a:srgbClr val="000080"/>
                </a:solidFill>
                <a:latin typeface="Garamond" pitchFamily="18" charset="0"/>
                <a:cs typeface="Times New Roman" pitchFamily="18" charset="0"/>
              </a:rPr>
              <a:t>www.melpel.com.ar</a:t>
            </a:r>
            <a:r>
              <a:rPr lang="es-ES_tradnl" sz="1200">
                <a:cs typeface="Times New Roman" pitchFamily="18" charset="0"/>
              </a:rPr>
              <a:t> </a:t>
            </a:r>
            <a:endParaRPr lang="es-ES_tradnl" sz="2800"/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4800" b="1" dirty="0">
                <a:solidFill>
                  <a:srgbClr val="000099"/>
                </a:solidFill>
                <a:latin typeface="+mj-lt"/>
              </a:rPr>
              <a:t>MUCHAS GRACIAS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CB059A-C719-4B45-8476-3FC16432989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FF1A8841-F0BA-4E59-9FD0-4F787EB9A78D}" type="slidenum">
              <a:rPr lang="es-E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s-ES" sz="1200">
              <a:solidFill>
                <a:srgbClr val="898989"/>
              </a:solidFill>
            </a:endParaRPr>
          </a:p>
        </p:txBody>
      </p:sp>
      <p:sp>
        <p:nvSpPr>
          <p:cNvPr id="7172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A0BFEC8E-3E9F-443D-9363-DB6037826F0C}" type="slidenum">
              <a:rPr lang="es-ES_tradnl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s-ES_tradnl" sz="1200">
              <a:solidFill>
                <a:srgbClr val="898989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15888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s-AR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Principios de Práctica Actuarial</a:t>
            </a:r>
            <a:endParaRPr lang="en-US" sz="3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s-AR" b="1" smtClean="0">
                <a:latin typeface="Garamond" pitchFamily="18" charset="0"/>
              </a:rPr>
              <a:t>1. Rigor Científico</a:t>
            </a:r>
          </a:p>
          <a:p>
            <a:pPr>
              <a:buFontTx/>
              <a:buNone/>
            </a:pPr>
            <a:r>
              <a:rPr lang="es-AR" b="1" smtClean="0">
                <a:latin typeface="Garamond" pitchFamily="18" charset="0"/>
              </a:rPr>
              <a:t>2. Objetividad: </a:t>
            </a:r>
            <a:r>
              <a:rPr lang="es-AR" smtClean="0">
                <a:latin typeface="Garamond" pitchFamily="18" charset="0"/>
              </a:rPr>
              <a:t>Bases demográficas y económicas -sensibilidad</a:t>
            </a:r>
          </a:p>
          <a:p>
            <a:pPr>
              <a:buFontTx/>
              <a:buNone/>
            </a:pPr>
            <a:r>
              <a:rPr lang="es-AR" b="1" smtClean="0">
                <a:latin typeface="Garamond" pitchFamily="18" charset="0"/>
              </a:rPr>
              <a:t>3.Transparencia, claridad, simplicidad y consistencia: </a:t>
            </a:r>
            <a:r>
              <a:rPr lang="es-AR" smtClean="0">
                <a:latin typeface="Garamond" pitchFamily="18" charset="0"/>
              </a:rPr>
              <a:t>con los elementos brindados en el Informe, describiendo objetivos y resultados.</a:t>
            </a:r>
          </a:p>
        </p:txBody>
      </p:sp>
      <p:pic>
        <p:nvPicPr>
          <p:cNvPr id="7175" name="Picture 1032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6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4499AA-6CAC-48FD-9493-B40D3B23B008}" type="slidenum">
              <a:rPr lang="en-US" sz="1400"/>
              <a:pPr algn="r"/>
              <a:t>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BDC50-5AE8-45A6-AA42-8DDFA827ACC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0ED07702-1B5B-440C-9D55-B59B2B2CFD8D}" type="slidenum">
              <a:rPr lang="es-ES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7</a:t>
            </a:fld>
            <a:endParaRPr lang="es-ES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8196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D544B6DE-CEC2-4DC3-8D3F-B90E7DC4C610}" type="slidenum">
              <a:rPr lang="es-ES_tradnl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7</a:t>
            </a:fld>
            <a:endParaRPr lang="es-ES_tradnl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2362200" y="1905000"/>
            <a:ext cx="4343400" cy="38862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sz="1800">
              <a:latin typeface="Garamond" pitchFamily="18" charset="0"/>
            </a:endParaRP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2000" b="1">
                <a:latin typeface="Garamond" pitchFamily="18" charset="0"/>
              </a:rPr>
              <a:t>Beneficios</a:t>
            </a:r>
            <a:endParaRPr lang="es-ES_tradnl" sz="2000">
              <a:latin typeface="Garamond" pitchFamily="18" charset="0"/>
            </a:endParaRP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828800" y="59436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sz="2000" b="1">
                <a:latin typeface="Garamond" pitchFamily="18" charset="0"/>
              </a:rPr>
              <a:t>Aportes</a:t>
            </a:r>
            <a:endParaRPr lang="es-ES_tradnl" sz="2000">
              <a:latin typeface="Garamond" pitchFamily="18" charset="0"/>
            </a:endParaRP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867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000" b="1">
                <a:latin typeface="Garamond" pitchFamily="18" charset="0"/>
              </a:rPr>
              <a:t>Inversiones</a:t>
            </a:r>
            <a:endParaRPr lang="es-ES_tradnl" sz="2000">
              <a:latin typeface="Garamond" pitchFamily="18" charset="0"/>
            </a:endParaRPr>
          </a:p>
        </p:txBody>
      </p:sp>
      <p:sp>
        <p:nvSpPr>
          <p:cNvPr id="8201" name="Oval 6"/>
          <p:cNvSpPr>
            <a:spLocks noChangeArrowheads="1"/>
          </p:cNvSpPr>
          <p:nvPr/>
        </p:nvSpPr>
        <p:spPr bwMode="auto">
          <a:xfrm>
            <a:off x="3200400" y="3657600"/>
            <a:ext cx="2667000" cy="8382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ES" sz="1800">
              <a:latin typeface="Garamond" pitchFamily="18" charset="0"/>
            </a:endParaRPr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3429000" y="3810000"/>
            <a:ext cx="223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_tradnl" sz="2000" b="1">
                <a:latin typeface="Garamond" pitchFamily="18" charset="0"/>
              </a:rPr>
              <a:t>Administración</a:t>
            </a:r>
          </a:p>
        </p:txBody>
      </p:sp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1081088" y="150813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Estructura Técnica de los Sistemas Previsionales</a:t>
            </a:r>
            <a:endParaRPr lang="es-ES_tradnl" sz="3600" b="1">
              <a:latin typeface="Garamond" pitchFamily="18" charset="0"/>
            </a:endParaRPr>
          </a:p>
        </p:txBody>
      </p:sp>
      <p:pic>
        <p:nvPicPr>
          <p:cNvPr id="8204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11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AF236D-B662-4E5D-8716-C43470DBC857}" type="slidenum">
              <a:rPr lang="en-US" sz="1400"/>
              <a:pPr algn="r"/>
              <a:t>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CD29B0-7111-4732-84E0-D4DA36E5E9E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1 Marcador de número de diapositiva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AD8F22-1508-4773-B395-06378BBFBB13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3" name="2 Rectángulo"/>
          <p:cNvSpPr/>
          <p:nvPr/>
        </p:nvSpPr>
        <p:spPr bwMode="auto">
          <a:xfrm>
            <a:off x="323850" y="1700213"/>
            <a:ext cx="26638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AR" sz="2000"/>
          </a:p>
        </p:txBody>
      </p:sp>
      <p:sp>
        <p:nvSpPr>
          <p:cNvPr id="9221" name="3 Elipse"/>
          <p:cNvSpPr>
            <a:spLocks noChangeArrowheads="1"/>
          </p:cNvSpPr>
          <p:nvPr/>
        </p:nvSpPr>
        <p:spPr bwMode="auto">
          <a:xfrm>
            <a:off x="5795963" y="2924175"/>
            <a:ext cx="2736850" cy="12255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9222" name="4 Hexágono"/>
          <p:cNvSpPr>
            <a:spLocks noChangeArrowheads="1"/>
          </p:cNvSpPr>
          <p:nvPr/>
        </p:nvSpPr>
        <p:spPr bwMode="auto">
          <a:xfrm>
            <a:off x="3132138" y="2924175"/>
            <a:ext cx="2087562" cy="1152525"/>
          </a:xfrm>
          <a:prstGeom prst="hexagon">
            <a:avLst>
              <a:gd name="adj" fmla="val 24981"/>
              <a:gd name="vf" fmla="val 11547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9223" name="5 Rectángulo"/>
          <p:cNvSpPr>
            <a:spLocks noChangeArrowheads="1"/>
          </p:cNvSpPr>
          <p:nvPr/>
        </p:nvSpPr>
        <p:spPr bwMode="auto">
          <a:xfrm>
            <a:off x="395288" y="4005263"/>
            <a:ext cx="2592387" cy="11525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9224" name="6 CuadroTexto"/>
          <p:cNvSpPr txBox="1">
            <a:spLocks noChangeArrowheads="1"/>
          </p:cNvSpPr>
          <p:nvPr/>
        </p:nvSpPr>
        <p:spPr bwMode="auto">
          <a:xfrm>
            <a:off x="468313" y="1844675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Plan de Beneficios</a:t>
            </a:r>
          </a:p>
        </p:txBody>
      </p:sp>
      <p:sp>
        <p:nvSpPr>
          <p:cNvPr id="9225" name="7 CuadroTexto"/>
          <p:cNvSpPr txBox="1">
            <a:spLocks noChangeArrowheads="1"/>
          </p:cNvSpPr>
          <p:nvPr/>
        </p:nvSpPr>
        <p:spPr bwMode="auto">
          <a:xfrm>
            <a:off x="5795963" y="3284538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Fluir de Fondos</a:t>
            </a:r>
          </a:p>
        </p:txBody>
      </p:sp>
      <p:sp>
        <p:nvSpPr>
          <p:cNvPr id="9226" name="9 CuadroTexto"/>
          <p:cNvSpPr txBox="1">
            <a:spLocks noChangeArrowheads="1"/>
          </p:cNvSpPr>
          <p:nvPr/>
        </p:nvSpPr>
        <p:spPr bwMode="auto">
          <a:xfrm>
            <a:off x="539750" y="4335463"/>
            <a:ext cx="2303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Cotizaciones</a:t>
            </a:r>
          </a:p>
        </p:txBody>
      </p:sp>
      <p:sp>
        <p:nvSpPr>
          <p:cNvPr id="9227" name="10 Rombo"/>
          <p:cNvSpPr>
            <a:spLocks noChangeArrowheads="1"/>
          </p:cNvSpPr>
          <p:nvPr/>
        </p:nvSpPr>
        <p:spPr bwMode="auto">
          <a:xfrm>
            <a:off x="5940425" y="4581525"/>
            <a:ext cx="2519363" cy="1584325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9228" name="11 CuadroTexto"/>
          <p:cNvSpPr txBox="1">
            <a:spLocks noChangeArrowheads="1"/>
          </p:cNvSpPr>
          <p:nvPr/>
        </p:nvSpPr>
        <p:spPr bwMode="auto">
          <a:xfrm>
            <a:off x="6372225" y="5157788"/>
            <a:ext cx="172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 b="1"/>
              <a:t>Inversiones</a:t>
            </a:r>
          </a:p>
        </p:txBody>
      </p:sp>
      <p:sp>
        <p:nvSpPr>
          <p:cNvPr id="9229" name="12 CuadroTexto"/>
          <p:cNvSpPr txBox="1">
            <a:spLocks noChangeArrowheads="1"/>
          </p:cNvSpPr>
          <p:nvPr/>
        </p:nvSpPr>
        <p:spPr bwMode="auto">
          <a:xfrm>
            <a:off x="3492500" y="321310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/>
              <a:t>Gestión</a:t>
            </a:r>
          </a:p>
        </p:txBody>
      </p:sp>
      <p:cxnSp>
        <p:nvCxnSpPr>
          <p:cNvPr id="9230" name="15 Conector recto"/>
          <p:cNvCxnSpPr>
            <a:cxnSpLocks noChangeShapeType="1"/>
            <a:endCxn id="9223" idx="0"/>
          </p:cNvCxnSpPr>
          <p:nvPr/>
        </p:nvCxnSpPr>
        <p:spPr bwMode="auto">
          <a:xfrm rot="5400000">
            <a:off x="1116012" y="3429001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1" name="19 Conector recto de flecha"/>
          <p:cNvCxnSpPr>
            <a:cxnSpLocks noChangeShapeType="1"/>
            <a:endCxn id="9222" idx="2"/>
          </p:cNvCxnSpPr>
          <p:nvPr/>
        </p:nvCxnSpPr>
        <p:spPr bwMode="auto">
          <a:xfrm>
            <a:off x="1692275" y="3500438"/>
            <a:ext cx="143986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2" name="21 Rectángulo"/>
          <p:cNvSpPr>
            <a:spLocks noChangeArrowheads="1"/>
          </p:cNvSpPr>
          <p:nvPr/>
        </p:nvSpPr>
        <p:spPr bwMode="auto">
          <a:xfrm>
            <a:off x="6156325" y="1412875"/>
            <a:ext cx="2160588" cy="1152525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 sz="2000"/>
          </a:p>
        </p:txBody>
      </p:sp>
      <p:sp>
        <p:nvSpPr>
          <p:cNvPr id="9233" name="22 CuadroTexto"/>
          <p:cNvSpPr txBox="1">
            <a:spLocks noChangeArrowheads="1"/>
          </p:cNvSpPr>
          <p:nvPr/>
        </p:nvSpPr>
        <p:spPr bwMode="auto">
          <a:xfrm>
            <a:off x="6300788" y="1773238"/>
            <a:ext cx="194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/>
              <a:t>Prestaciones</a:t>
            </a:r>
          </a:p>
        </p:txBody>
      </p:sp>
      <p:cxnSp>
        <p:nvCxnSpPr>
          <p:cNvPr id="9234" name="24 Conector recto"/>
          <p:cNvCxnSpPr>
            <a:cxnSpLocks noChangeShapeType="1"/>
          </p:cNvCxnSpPr>
          <p:nvPr/>
        </p:nvCxnSpPr>
        <p:spPr bwMode="auto">
          <a:xfrm rot="5400000">
            <a:off x="3816350" y="3681413"/>
            <a:ext cx="3384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5" name="27 Conector recto de flecha"/>
          <p:cNvCxnSpPr>
            <a:cxnSpLocks noChangeShapeType="1"/>
            <a:stCxn id="9222" idx="2"/>
          </p:cNvCxnSpPr>
          <p:nvPr/>
        </p:nvCxnSpPr>
        <p:spPr bwMode="auto">
          <a:xfrm>
            <a:off x="5219700" y="3500438"/>
            <a:ext cx="2889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6" name="29 Conector recto de flecha"/>
          <p:cNvCxnSpPr>
            <a:cxnSpLocks noChangeShapeType="1"/>
          </p:cNvCxnSpPr>
          <p:nvPr/>
        </p:nvCxnSpPr>
        <p:spPr bwMode="auto">
          <a:xfrm>
            <a:off x="5508625" y="1989138"/>
            <a:ext cx="647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7" name="31 Conector recto de flecha"/>
          <p:cNvCxnSpPr>
            <a:cxnSpLocks noChangeShapeType="1"/>
            <a:endCxn id="9225" idx="1"/>
          </p:cNvCxnSpPr>
          <p:nvPr/>
        </p:nvCxnSpPr>
        <p:spPr bwMode="auto">
          <a:xfrm>
            <a:off x="5508625" y="3500438"/>
            <a:ext cx="287338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8" name="33 Conector recto de flecha"/>
          <p:cNvCxnSpPr>
            <a:cxnSpLocks noChangeShapeType="1"/>
            <a:endCxn id="9227" idx="1"/>
          </p:cNvCxnSpPr>
          <p:nvPr/>
        </p:nvCxnSpPr>
        <p:spPr bwMode="auto">
          <a:xfrm>
            <a:off x="5508625" y="5373688"/>
            <a:ext cx="431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9" name="Text Box 8"/>
          <p:cNvSpPr txBox="1">
            <a:spLocks noChangeArrowheads="1"/>
          </p:cNvSpPr>
          <p:nvPr/>
        </p:nvSpPr>
        <p:spPr bwMode="auto">
          <a:xfrm>
            <a:off x="1081088" y="150813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Estructura Técnica de los Sistemas Previsionales</a:t>
            </a:r>
            <a:endParaRPr lang="es-ES_tradnl" sz="3600" b="1">
              <a:latin typeface="Garamond" pitchFamily="18" charset="0"/>
            </a:endParaRPr>
          </a:p>
        </p:txBody>
      </p:sp>
      <p:pic>
        <p:nvPicPr>
          <p:cNvPr id="9240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71D2F-29E3-4488-9B71-5D9F3510090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5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0C0F04FB-3E60-4F84-B4D0-E59DFAD828B4}" type="slidenum">
              <a:rPr lang="es-ES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9</a:t>
            </a:fld>
            <a:endParaRPr lang="es-ES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10244" name="3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147B791C-1637-464C-91E6-860E2BC0F484}" type="slidenum">
              <a:rPr lang="es-ES_tradnl" sz="1200">
                <a:solidFill>
                  <a:srgbClr val="898989"/>
                </a:solidFill>
                <a:latin typeface="Garamond" pitchFamily="18" charset="0"/>
              </a:rPr>
              <a:pPr algn="r" eaLnBrk="1" hangingPunct="1"/>
              <a:t>9</a:t>
            </a:fld>
            <a:endParaRPr lang="es-ES_tradnl" sz="1200">
              <a:solidFill>
                <a:srgbClr val="898989"/>
              </a:solidFill>
              <a:latin typeface="Garamond" pitchFamily="18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081088" y="150813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Equilibrio Actuarial</a:t>
            </a:r>
          </a:p>
          <a:p>
            <a:pPr algn="ctr" eaLnBrk="1" hangingPunct="1"/>
            <a:r>
              <a:rPr lang="es-ES_tradnl" sz="3600" b="1">
                <a:solidFill>
                  <a:schemeClr val="accent2"/>
                </a:solidFill>
                <a:latin typeface="Garamond" pitchFamily="18" charset="0"/>
              </a:rPr>
              <a:t>En Términos de Fluir de Fondos</a:t>
            </a:r>
            <a:endParaRPr lang="es-ES_tradnl" sz="3600" b="1">
              <a:latin typeface="Garamond" pitchFamily="18" charset="0"/>
            </a:endParaRPr>
          </a:p>
        </p:txBody>
      </p:sp>
      <p:pic>
        <p:nvPicPr>
          <p:cNvPr id="10246" name="Picture 18" descr="LOGO nuevo2005_para inser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0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755650" y="1412875"/>
            <a:ext cx="69850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800" b="1" dirty="0">
                <a:solidFill>
                  <a:srgbClr val="C00000"/>
                </a:solidFill>
              </a:rPr>
              <a:t>Saldo Inicial de Inversiones</a:t>
            </a:r>
          </a:p>
          <a:p>
            <a:pPr algn="ctr">
              <a:defRPr/>
            </a:pPr>
            <a:r>
              <a:rPr lang="es-AR" sz="2800" b="1" dirty="0"/>
              <a:t>+</a:t>
            </a:r>
          </a:p>
          <a:p>
            <a:pPr algn="ctr">
              <a:defRPr/>
            </a:pPr>
            <a:r>
              <a:rPr lang="es-AR" sz="2800" b="1" dirty="0">
                <a:solidFill>
                  <a:srgbClr val="CC9B00"/>
                </a:solidFill>
              </a:rPr>
              <a:t>Cotizaciones</a:t>
            </a:r>
          </a:p>
          <a:p>
            <a:pPr algn="ctr">
              <a:defRPr/>
            </a:pPr>
            <a:r>
              <a:rPr lang="es-AR" sz="2800" b="1" dirty="0"/>
              <a:t>-</a:t>
            </a:r>
          </a:p>
          <a:p>
            <a:pPr algn="ctr">
              <a:defRPr/>
            </a:pPr>
            <a:r>
              <a:rPr lang="es-AR" sz="2800" b="1" dirty="0">
                <a:solidFill>
                  <a:schemeClr val="accent1">
                    <a:lumMod val="50000"/>
                  </a:schemeClr>
                </a:solidFill>
              </a:rPr>
              <a:t>Beneficios</a:t>
            </a:r>
          </a:p>
          <a:p>
            <a:pPr algn="ctr">
              <a:defRPr/>
            </a:pPr>
            <a:r>
              <a:rPr lang="es-AR" sz="2800" b="1" dirty="0"/>
              <a:t>+</a:t>
            </a:r>
          </a:p>
          <a:p>
            <a:pPr algn="ctr">
              <a:defRPr/>
            </a:pPr>
            <a:r>
              <a:rPr lang="es-AR" sz="2800" b="1" dirty="0"/>
              <a:t>Resultado Inversiones</a:t>
            </a:r>
          </a:p>
          <a:p>
            <a:pPr algn="ctr">
              <a:defRPr/>
            </a:pPr>
            <a:r>
              <a:rPr lang="es-AR" sz="2800" b="1" dirty="0"/>
              <a:t>=</a:t>
            </a:r>
          </a:p>
          <a:p>
            <a:pPr algn="ctr">
              <a:defRPr/>
            </a:pPr>
            <a:r>
              <a:rPr lang="es-AR" sz="2800" b="1" dirty="0">
                <a:solidFill>
                  <a:srgbClr val="C00000"/>
                </a:solidFill>
              </a:rPr>
              <a:t>Saldo Final de Inversiones </a:t>
            </a:r>
          </a:p>
          <a:p>
            <a:pPr algn="ctr">
              <a:defRPr/>
            </a:pP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  <a:t>(positivo hasta la liquidación del último beneficio previsto)</a:t>
            </a:r>
          </a:p>
          <a:p>
            <a:pPr algn="ctr">
              <a:defRPr/>
            </a:pPr>
            <a:endParaRPr lang="es-AR" sz="3200" b="1" dirty="0"/>
          </a:p>
          <a:p>
            <a:pPr algn="ctr">
              <a:defRPr/>
            </a:pPr>
            <a:endParaRPr lang="es-A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esentación en blanc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esentación en blanc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esentación en blanc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esentación en blanc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esentación en blanc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resentación en blanc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Office\Plantillas\prueba.pot</Template>
  <TotalTime>2056</TotalTime>
  <Words>1667</Words>
  <Application>Microsoft Office PowerPoint</Application>
  <PresentationFormat>Presentación en pantalla (4:3)</PresentationFormat>
  <Paragraphs>345</Paragraphs>
  <Slides>58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4" baseType="lpstr">
      <vt:lpstr>Times New Roman</vt:lpstr>
      <vt:lpstr>Arial</vt:lpstr>
      <vt:lpstr>Garamond</vt:lpstr>
      <vt:lpstr>Marlett</vt:lpstr>
      <vt:lpstr>Presentación en blanco</vt:lpstr>
      <vt:lpstr>Foto de Microsoft Photo Editor 3.0</vt:lpstr>
      <vt:lpstr>Instituto Compensador de la Universidad Nacional de Entre Ríos  I.C.U.N.E.R  Valuación Actuarial  30 de Junio de 2017</vt:lpstr>
      <vt:lpstr>Temario</vt:lpstr>
      <vt:lpstr>Consideraciones   Generales</vt:lpstr>
      <vt:lpstr>Estructura de los Sistemas Previsionales</vt:lpstr>
      <vt:lpstr>Diapositiva 5</vt:lpstr>
      <vt:lpstr>Principios de Práctica Actuarial</vt:lpstr>
      <vt:lpstr>Diapositiva 7</vt:lpstr>
      <vt:lpstr>Diapositiva 8</vt:lpstr>
      <vt:lpstr>Diapositiva 9</vt:lpstr>
      <vt:lpstr>Diapositiva 10</vt:lpstr>
      <vt:lpstr>Diapositiva 11</vt:lpstr>
      <vt:lpstr>Objetivos de la Valuación Actuarial</vt:lpstr>
      <vt:lpstr>Componentes de la Valuación Actuarial</vt:lpstr>
      <vt:lpstr>El Modelo Actuarial</vt:lpstr>
      <vt:lpstr>Balance Técnico Actuarial</vt:lpstr>
      <vt:lpstr>Resumen</vt:lpstr>
      <vt:lpstr>Aspectos Contables de los Institutos Previsionales</vt:lpstr>
      <vt:lpstr>Aspectos Contables de los Institutos Previsionales</vt:lpstr>
      <vt:lpstr>Evolución de una Caja de Jubilaciones</vt:lpstr>
      <vt:lpstr>Evolución de una Caja de Jubilaciones</vt:lpstr>
      <vt:lpstr>Evolución de una Caja de Jubilaciones</vt:lpstr>
      <vt:lpstr>Análisis de los   Estados Contables</vt:lpstr>
      <vt:lpstr>Aspectos Financieros de Base Cuentas Patrimoniales</vt:lpstr>
      <vt:lpstr>Aspectos Financieros de Base Cuentas Previsionales</vt:lpstr>
      <vt:lpstr>Aspectos Financieros de Base Resultados de Gestión Operativa</vt:lpstr>
      <vt:lpstr>Aspectos Financieros de Base Conciliación Previsional y Gestión Operativa</vt:lpstr>
      <vt:lpstr>Rendimiento de Inversiones 2012-2017</vt:lpstr>
      <vt:lpstr>Rendimiento Inversiones 2012-2017</vt:lpstr>
      <vt:lpstr>Valuación   Actuarial</vt:lpstr>
      <vt:lpstr>Hipótesis, Bases Técnicas y Población </vt:lpstr>
      <vt:lpstr>Hipótesis generales de Valuación</vt:lpstr>
      <vt:lpstr>Expectativa de Vida Tabla G.A.M. 94</vt:lpstr>
      <vt:lpstr>Características de la Población Pasiva</vt:lpstr>
      <vt:lpstr>Características de la Población Pasiva</vt:lpstr>
      <vt:lpstr>Características de la Población Activa</vt:lpstr>
      <vt:lpstr>Reserva Matemática de la Población Pasiva</vt:lpstr>
      <vt:lpstr>Reserva Matemática de la Población Activa</vt:lpstr>
      <vt:lpstr>Reserva Matemática Total</vt:lpstr>
      <vt:lpstr>Déficit Actuarial</vt:lpstr>
      <vt:lpstr>Déficit Actuarial</vt:lpstr>
      <vt:lpstr>Proyecciones   Financieras - Actuariales</vt:lpstr>
      <vt:lpstr>Proyecciones Financieras - Actuariales</vt:lpstr>
      <vt:lpstr>Población Cerrada Evolución de Aportantes y Beneficiarios</vt:lpstr>
      <vt:lpstr>Población Cerrada Evolución de Aportes y Beneficios</vt:lpstr>
      <vt:lpstr>Población Cerrada Evolución del Patrimonio Neto</vt:lpstr>
      <vt:lpstr>Población Abierta Evolución de Aportantes y Beneficiarios</vt:lpstr>
      <vt:lpstr>Población Abierta Evolución de Aportes y Beneficios</vt:lpstr>
      <vt:lpstr>Población Abierta Evolución del Patrimonio Neto</vt:lpstr>
      <vt:lpstr>Diapositiva 49</vt:lpstr>
      <vt:lpstr> Aportes Técnico de Equilibrio  </vt:lpstr>
      <vt:lpstr>Aporte Técnico de Equilibrio Individual</vt:lpstr>
      <vt:lpstr> Conclusiones</vt:lpstr>
      <vt:lpstr>Conclusiones</vt:lpstr>
      <vt:lpstr>Conclusiones</vt:lpstr>
      <vt:lpstr> Recomendaciones</vt:lpstr>
      <vt:lpstr>Diapositiva 56</vt:lpstr>
      <vt:lpstr>Diapositiva 57</vt:lpstr>
      <vt:lpstr>Diapositiva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Valuación Actuarial  Caja de Previsión Social para Profesionales de la Salud de la Provincia de Córdoba</dc:title>
  <dc:creator>Fernando</dc:creator>
  <cp:lastModifiedBy>Fernando</cp:lastModifiedBy>
  <cp:revision>186</cp:revision>
  <cp:lastPrinted>2005-07-19T09:00:42Z</cp:lastPrinted>
  <dcterms:created xsi:type="dcterms:W3CDTF">2003-12-29T14:37:00Z</dcterms:created>
  <dcterms:modified xsi:type="dcterms:W3CDTF">2018-03-02T14:51:15Z</dcterms:modified>
</cp:coreProperties>
</file>