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7" r:id="rId1"/>
  </p:sldMasterIdLst>
  <p:notesMasterIdLst>
    <p:notesMasterId r:id="rId41"/>
  </p:notesMasterIdLst>
  <p:handoutMasterIdLst>
    <p:handoutMasterId r:id="rId42"/>
  </p:handoutMasterIdLst>
  <p:sldIdLst>
    <p:sldId id="256" r:id="rId2"/>
    <p:sldId id="361" r:id="rId3"/>
    <p:sldId id="279" r:id="rId4"/>
    <p:sldId id="257" r:id="rId5"/>
    <p:sldId id="280" r:id="rId6"/>
    <p:sldId id="259" r:id="rId7"/>
    <p:sldId id="260" r:id="rId8"/>
    <p:sldId id="261" r:id="rId9"/>
    <p:sldId id="262" r:id="rId10"/>
    <p:sldId id="392" r:id="rId11"/>
    <p:sldId id="284" r:id="rId12"/>
    <p:sldId id="285" r:id="rId13"/>
    <p:sldId id="372" r:id="rId14"/>
    <p:sldId id="281" r:id="rId15"/>
    <p:sldId id="264" r:id="rId16"/>
    <p:sldId id="265" r:id="rId17"/>
    <p:sldId id="275" r:id="rId18"/>
    <p:sldId id="266" r:id="rId19"/>
    <p:sldId id="273" r:id="rId20"/>
    <p:sldId id="274" r:id="rId21"/>
    <p:sldId id="373" r:id="rId22"/>
    <p:sldId id="374" r:id="rId23"/>
    <p:sldId id="375" r:id="rId24"/>
    <p:sldId id="363" r:id="rId25"/>
    <p:sldId id="376" r:id="rId26"/>
    <p:sldId id="377" r:id="rId27"/>
    <p:sldId id="378" r:id="rId28"/>
    <p:sldId id="379" r:id="rId29"/>
    <p:sldId id="381" r:id="rId30"/>
    <p:sldId id="380" r:id="rId31"/>
    <p:sldId id="389" r:id="rId32"/>
    <p:sldId id="382" r:id="rId33"/>
    <p:sldId id="383" r:id="rId34"/>
    <p:sldId id="385" r:id="rId35"/>
    <p:sldId id="386" r:id="rId36"/>
    <p:sldId id="387" r:id="rId37"/>
    <p:sldId id="388" r:id="rId38"/>
    <p:sldId id="391" r:id="rId39"/>
    <p:sldId id="278" r:id="rId40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624" autoAdjust="0"/>
  </p:normalViewPr>
  <p:slideViewPr>
    <p:cSldViewPr>
      <p:cViewPr varScale="1">
        <p:scale>
          <a:sx n="69" d="100"/>
          <a:sy n="69" d="100"/>
        </p:scale>
        <p:origin x="-8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1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59C8B-43DC-4CF9-9288-5FE79150E79C}" type="datetimeFigureOut">
              <a:rPr lang="es-AR" smtClean="0"/>
              <a:t>29/02/2012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5A622-CD2C-4C00-AC07-AB9870D91FFB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83517929-4B24-4744-8531-4C7F0C13F2FE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89139C-A803-48E2-9336-6820BD5DA9B1}" type="slidenum">
              <a:rPr lang="es-ES"/>
              <a:pPr/>
              <a:t>1</a:t>
            </a:fld>
            <a:endParaRPr lang="es-E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1CC956-5486-455B-B629-7E78D6C7877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10A47E-1EF2-45CB-BD32-64541529BD6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F09F5B-8941-4260-94F3-0884F9FB62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ítulo y texto encima de l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717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3924300"/>
            <a:ext cx="8229600" cy="21717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Alejandro César Caudis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055A907-C802-4525-9FE9-9035ABFB52C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E76D3B-B626-43CB-A490-1D0D9E9C058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ADF21E-8220-4C3C-9CAD-CB24CDF838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DD1DAB-1A2E-4F0C-BD87-A4C26A4B116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E03ACC-6A15-4B8B-92BC-85D0A47C08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C846FA-2FB5-454E-9067-58AD2C250FB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3BCBFB-197F-4B75-AC6A-3E87741540A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5A7893-9FFF-4C44-92C0-FF5C9D642E5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220848-885A-4C54-A84F-7E67AFDCD28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02F2C75-20DA-44CC-B709-8A4B1048A0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  <p:sldLayoutId id="2147483909"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>
          <a:xfrm>
            <a:off x="468313" y="404812"/>
            <a:ext cx="8229600" cy="2666997"/>
          </a:xfrm>
        </p:spPr>
        <p:txBody>
          <a:bodyPr>
            <a:normAutofit fontScale="90000"/>
          </a:bodyPr>
          <a:lstStyle/>
          <a:p>
            <a:r>
              <a:rPr lang="es-ES" sz="4800" b="0" dirty="0"/>
              <a:t/>
            </a:r>
            <a:br>
              <a:rPr lang="es-ES" sz="4800" b="0" dirty="0"/>
            </a:br>
            <a:r>
              <a:rPr lang="es-ES" sz="3300" b="0" dirty="0" smtClean="0"/>
              <a:t>Seminario Taller de Sensibilización de aspectos generales de derecho administrativo con especial referencia al Acto Administrativo</a:t>
            </a:r>
            <a:r>
              <a:rPr lang="es-ES" sz="4800" b="0" dirty="0"/>
              <a:t/>
            </a:r>
            <a:br>
              <a:rPr lang="es-ES" sz="4800" b="0" dirty="0"/>
            </a:br>
            <a:r>
              <a:rPr lang="es-ES" sz="3000" b="0" dirty="0"/>
              <a:t/>
            </a:r>
            <a:br>
              <a:rPr lang="es-ES" sz="3000" b="0" dirty="0"/>
            </a:br>
            <a:endParaRPr lang="es-ES" sz="3000" b="0" dirty="0"/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body" sz="half" idx="1"/>
          </p:nvPr>
        </p:nvSpPr>
        <p:spPr>
          <a:xfrm>
            <a:off x="539552" y="3068960"/>
            <a:ext cx="8229600" cy="864096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s-ES" sz="2500" b="1" dirty="0" smtClean="0"/>
              <a:t>Concordia </a:t>
            </a:r>
            <a:r>
              <a:rPr lang="es-ES" sz="2500" b="1" dirty="0" smtClean="0"/>
              <a:t>– Marzo de 2012</a:t>
            </a:r>
          </a:p>
          <a:p>
            <a:pPr algn="ctr">
              <a:buFontTx/>
              <a:buNone/>
            </a:pPr>
            <a:endParaRPr lang="es-ES" sz="2500" b="1" dirty="0"/>
          </a:p>
        </p:txBody>
      </p:sp>
      <p:pic>
        <p:nvPicPr>
          <p:cNvPr id="2068" name="Picture 20" descr="j028603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3635896" y="4108510"/>
            <a:ext cx="1395590" cy="1344210"/>
          </a:xfrm>
        </p:spPr>
      </p:pic>
      <p:sp>
        <p:nvSpPr>
          <p:cNvPr id="5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Alejandro César Caudis</a:t>
            </a:r>
          </a:p>
        </p:txBody>
      </p:sp>
      <p:sp>
        <p:nvSpPr>
          <p:cNvPr id="6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9AEB7-0A9E-460B-A340-EF55B27E6A5C}" type="slidenum">
              <a:rPr lang="es-ES"/>
              <a:pPr/>
              <a:t>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INTERESES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Y los intereses?</a:t>
            </a:r>
          </a:p>
          <a:p>
            <a:endParaRPr lang="es-ES" dirty="0" smtClean="0"/>
          </a:p>
          <a:p>
            <a:pPr>
              <a:buNone/>
            </a:pPr>
            <a:r>
              <a:rPr lang="es-ES" dirty="0" smtClean="0"/>
              <a:t>Problemática del: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Interés Legítimo</a:t>
            </a:r>
          </a:p>
          <a:p>
            <a:endParaRPr lang="es-ES" dirty="0" smtClean="0"/>
          </a:p>
          <a:p>
            <a:r>
              <a:rPr lang="es-ES" dirty="0" smtClean="0"/>
              <a:t>Interés Simple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76D3B-B626-43CB-A490-1D0D9E9C0589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FUENTES DEL DERECHO</a:t>
            </a:r>
          </a:p>
        </p:txBody>
      </p:sp>
      <p:pic>
        <p:nvPicPr>
          <p:cNvPr id="54277" name="Picture 5" descr="Leyes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31840" y="2166936"/>
            <a:ext cx="2077541" cy="1546077"/>
          </a:xfrm>
          <a:noFill/>
          <a:ln/>
        </p:spPr>
      </p:pic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Alejandro César Caudis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AE00412-C0C7-4717-9ED8-B75D3167C2B0}" type="slidenum">
              <a:rPr lang="es-ES"/>
              <a:pPr/>
              <a:t>11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FUENTES DEL DERECHO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  <a:p>
            <a:r>
              <a:rPr lang="es-ES"/>
              <a:t>LEY</a:t>
            </a:r>
          </a:p>
          <a:p>
            <a:endParaRPr lang="es-ES"/>
          </a:p>
          <a:p>
            <a:r>
              <a:rPr lang="es-ES"/>
              <a:t>COSTUMBRE</a:t>
            </a:r>
          </a:p>
          <a:p>
            <a:endParaRPr lang="es-ES"/>
          </a:p>
          <a:p>
            <a:r>
              <a:rPr lang="es-ES"/>
              <a:t>JURISPRUDENCIA</a:t>
            </a: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Alejandro César Caudis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326E27B-20ED-46B0-ADBB-3BF602F6CDA9}" type="slidenum">
              <a:rPr lang="es-ES"/>
              <a:pPr/>
              <a:t>12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ACTIVIDAD 1</a:t>
            </a:r>
            <a:endParaRPr lang="es-AR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arenR"/>
            </a:pPr>
            <a:r>
              <a:rPr lang="es-ES" dirty="0" smtClean="0"/>
              <a:t>Identifique las fuentes de derecho que utiliza cotidianamente.</a:t>
            </a:r>
          </a:p>
          <a:p>
            <a:pPr marL="624078" indent="-514350">
              <a:buAutoNum type="arabicParenR"/>
            </a:pPr>
            <a:r>
              <a:rPr lang="es-ES" dirty="0" smtClean="0"/>
              <a:t>Clasifique –en cada una de las fuentes- las normas de derecho halladas</a:t>
            </a:r>
          </a:p>
          <a:p>
            <a:pPr marL="624078" indent="-514350">
              <a:buAutoNum type="arabicParenR"/>
            </a:pPr>
            <a:r>
              <a:rPr lang="es-ES" dirty="0" smtClean="0"/>
              <a:t>Discuta: la costumbre, ¿es fuente en el derecho administrativo? ¿puede serlo? ¿por qué?</a:t>
            </a:r>
          </a:p>
          <a:p>
            <a:pPr marL="624078" indent="-514350">
              <a:buNone/>
            </a:pPr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1E76D3B-B626-43CB-A490-1D0D9E9C0589}" type="slidenum">
              <a:rPr lang="es-ES" smtClean="0"/>
              <a:pPr/>
              <a:t>13</a:t>
            </a:fld>
            <a:endParaRPr lang="es-ES"/>
          </a:p>
        </p:txBody>
      </p:sp>
      <p:pic>
        <p:nvPicPr>
          <p:cNvPr id="1026" name="Picture 2" descr="C:\Program Files\Microsoft Office\MEDIA\CAGCAT10\j028606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4365104"/>
            <a:ext cx="985490" cy="14767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SUJETOS DE DERECHO</a:t>
            </a:r>
          </a:p>
        </p:txBody>
      </p:sp>
      <p:pic>
        <p:nvPicPr>
          <p:cNvPr id="49157" name="Picture 5" descr="Personas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627784" y="1628800"/>
            <a:ext cx="3844925" cy="2876550"/>
          </a:xfrm>
          <a:noFill/>
          <a:ln/>
        </p:spPr>
      </p:pic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Alejandro César Caudis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70E2AE6-134F-4545-B8E8-DFBBCEBACB6B}" type="slidenum">
              <a:rPr lang="es-ES"/>
              <a:pPr/>
              <a:t>14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SUJETOS DE DERECHO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s-ES"/>
          </a:p>
          <a:p>
            <a:pPr algn="ctr">
              <a:buFontTx/>
              <a:buNone/>
            </a:pPr>
            <a:r>
              <a:rPr lang="es-ES"/>
              <a:t>Los sujetos de derecho son denominados PERSONAS en el Código Civil. </a:t>
            </a:r>
          </a:p>
          <a:p>
            <a:pPr algn="ctr">
              <a:buFontTx/>
              <a:buNone/>
            </a:pPr>
            <a:r>
              <a:rPr lang="es-ES"/>
              <a:t>Este las define como todos los entes susceptibles de adquirir derechos y contraer obligaciones </a:t>
            </a:r>
          </a:p>
          <a:p>
            <a:pPr algn="ctr">
              <a:buFontTx/>
              <a:buNone/>
            </a:pPr>
            <a:r>
              <a:rPr lang="es-ES"/>
              <a:t>(Art. 30 Cód. Civ.)</a:t>
            </a: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Alejandro César Caudis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AA8158D-E4AA-43C2-BDA3-6BC7DF209438}" type="slidenum">
              <a:rPr lang="es-ES"/>
              <a:pPr/>
              <a:t>15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CLASIFICACIÓN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endParaRPr lang="es-ES" dirty="0" smtClean="0"/>
          </a:p>
          <a:p>
            <a:pPr marL="609600" indent="-609600"/>
            <a:endParaRPr lang="es-ES" dirty="0"/>
          </a:p>
          <a:p>
            <a:pPr marL="609600" indent="-609600">
              <a:buFontTx/>
              <a:buAutoNum type="alphaUcPeriod"/>
            </a:pPr>
            <a:r>
              <a:rPr lang="es-ES" dirty="0"/>
              <a:t>PERSONAS FÍSICAS o DE EXISTENCIA VISIBLE</a:t>
            </a:r>
          </a:p>
          <a:p>
            <a:pPr marL="609600" indent="-609600">
              <a:buFontTx/>
              <a:buAutoNum type="alphaUcPeriod"/>
            </a:pPr>
            <a:endParaRPr lang="es-ES" dirty="0" smtClean="0"/>
          </a:p>
          <a:p>
            <a:pPr marL="609600" indent="-609600">
              <a:buFontTx/>
              <a:buAutoNum type="alphaUcPeriod"/>
            </a:pPr>
            <a:endParaRPr lang="es-ES" dirty="0" smtClean="0"/>
          </a:p>
          <a:p>
            <a:pPr marL="609600" indent="-609600">
              <a:buFontTx/>
              <a:buAutoNum type="alphaUcPeriod"/>
            </a:pPr>
            <a:endParaRPr lang="es-ES" dirty="0"/>
          </a:p>
          <a:p>
            <a:pPr marL="609600" indent="-609600">
              <a:buFontTx/>
              <a:buAutoNum type="alphaUcPeriod"/>
            </a:pPr>
            <a:r>
              <a:rPr lang="es-ES" dirty="0"/>
              <a:t>PERSONAS JURÍDICAS o IDEALES</a:t>
            </a: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Alejandro César Caudis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C54177C-E395-478C-8075-8738A10A651A}" type="slidenum">
              <a:rPr lang="es-ES"/>
              <a:pPr/>
              <a:t>16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000"/>
              <a:t>CLASIFICACIÓN DE LAS PERSONAS JURÍDICAS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AutoNum type="alphaUcPeriod"/>
            </a:pPr>
            <a:endParaRPr lang="es-ES"/>
          </a:p>
          <a:p>
            <a:pPr marL="609600" indent="-609600">
              <a:buFontTx/>
              <a:buAutoNum type="alphaUcPeriod"/>
            </a:pPr>
            <a:endParaRPr lang="es-ES"/>
          </a:p>
          <a:p>
            <a:pPr marL="609600" indent="-609600">
              <a:buFontTx/>
              <a:buAutoNum type="alphaLcPeriod"/>
            </a:pPr>
            <a:r>
              <a:rPr lang="es-ES"/>
              <a:t>DE CARÁCTER PÚBLICO</a:t>
            </a:r>
          </a:p>
          <a:p>
            <a:pPr marL="609600" indent="-609600">
              <a:buFontTx/>
              <a:buAutoNum type="alphaLcPeriod"/>
            </a:pPr>
            <a:endParaRPr lang="es-ES"/>
          </a:p>
          <a:p>
            <a:pPr marL="609600" indent="-609600">
              <a:buFontTx/>
              <a:buAutoNum type="alphaLcPeriod"/>
            </a:pPr>
            <a:r>
              <a:rPr lang="es-ES"/>
              <a:t>DE CARÁCTER PRIVADO</a:t>
            </a:r>
          </a:p>
          <a:p>
            <a:pPr marL="609600" indent="-609600">
              <a:buFontTx/>
              <a:buNone/>
            </a:pPr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Alejandro César Caudis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2C75DA9-CA38-429C-BAA9-B7DC7A395559}" type="slidenum">
              <a:rPr lang="es-ES"/>
              <a:pPr/>
              <a:t>17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/>
              <a:t>PERSONAS JURÍDICAS DE CARÁCTER PÚBLICO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s-ES" sz="2800"/>
          </a:p>
          <a:p>
            <a:pPr>
              <a:buFont typeface="Wingdings" pitchFamily="2" charset="2"/>
              <a:buNone/>
            </a:pPr>
            <a:endParaRPr lang="es-ES"/>
          </a:p>
          <a:p>
            <a:pPr>
              <a:buFont typeface="Wingdings" pitchFamily="2" charset="2"/>
              <a:buChar char="Ø"/>
            </a:pPr>
            <a:r>
              <a:rPr lang="es-ES"/>
              <a:t>	El Estado Nacional, las Provincias y los Municipios</a:t>
            </a:r>
          </a:p>
          <a:p>
            <a:pPr>
              <a:buFont typeface="Wingdings" pitchFamily="2" charset="2"/>
              <a:buChar char="Ø"/>
            </a:pPr>
            <a:r>
              <a:rPr lang="es-ES"/>
              <a:t>	Las entidades autárquicas</a:t>
            </a:r>
          </a:p>
          <a:p>
            <a:pPr>
              <a:buFont typeface="Wingdings" pitchFamily="2" charset="2"/>
              <a:buChar char="Ø"/>
            </a:pPr>
            <a:r>
              <a:rPr lang="es-ES"/>
              <a:t>	La Iglesia Católica</a:t>
            </a:r>
          </a:p>
          <a:p>
            <a:pPr algn="r">
              <a:buFont typeface="Wingdings" pitchFamily="2" charset="2"/>
              <a:buNone/>
            </a:pPr>
            <a:r>
              <a:rPr lang="es-ES"/>
              <a:t>…</a:t>
            </a:r>
          </a:p>
          <a:p>
            <a:pPr>
              <a:buFontTx/>
              <a:buNone/>
            </a:pPr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Alejandro César Caudis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DF9ABDE5-3374-4C36-9391-B84689A0EA33}" type="slidenum">
              <a:rPr lang="es-ES"/>
              <a:pPr/>
              <a:t>18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/>
              <a:t>PERSONAS JURÍDICAS DE CARÁCTER PRIVADO (i)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3400" indent="-533400" algn="ctr">
              <a:buFontTx/>
              <a:buNone/>
            </a:pPr>
            <a:endParaRPr lang="es-ES"/>
          </a:p>
          <a:p>
            <a:pPr marL="533400" indent="-533400" algn="just">
              <a:buFont typeface="Wingdings" pitchFamily="2" charset="2"/>
              <a:buAutoNum type="arabicPeriod"/>
            </a:pPr>
            <a:r>
              <a:rPr lang="es-ES"/>
              <a:t>Las asociaciones y fundaciones cuyo principal objeto sea el bien común, posean patrimonio propio, sean capaces según sus estatutos para adquirir bienes, no subsistan exclusivamente de asignaciones del Estado y obtengan la autorización para funcionar.</a:t>
            </a:r>
          </a:p>
          <a:p>
            <a:pPr marL="533400" indent="-533400" algn="r">
              <a:buFont typeface="Wingdings" pitchFamily="2" charset="2"/>
              <a:buNone/>
            </a:pPr>
            <a:r>
              <a:rPr lang="es-ES" sz="1200"/>
              <a:t>…</a:t>
            </a:r>
          </a:p>
          <a:p>
            <a:pPr marL="533400" indent="-533400">
              <a:buFontTx/>
              <a:buNone/>
            </a:pPr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Alejandro César Caudis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6EBC521-CADC-45C8-B826-6B64925DE8C5}" type="slidenum">
              <a:rPr lang="es-ES"/>
              <a:pPr/>
              <a:t>19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I Módulo – Aspectos generales</a:t>
            </a:r>
            <a:endParaRPr lang="es-AR" dirty="0"/>
          </a:p>
        </p:txBody>
      </p:sp>
      <p:pic>
        <p:nvPicPr>
          <p:cNvPr id="150530" name="Picture 2" descr="C:\Program Files\Microsoft Office\MEDIA\CAGCAT10\j0300840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54" y="2500306"/>
            <a:ext cx="2407740" cy="2028082"/>
          </a:xfrm>
          <a:prstGeom prst="rect">
            <a:avLst/>
          </a:prstGeom>
          <a:noFill/>
        </p:spPr>
      </p:pic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055A907-C802-4525-9FE9-9035ABFB52C3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/>
              <a:t>PERSONAS JURÍDICAS DE CARÁCTER PRIVADO (ii)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algn="ctr">
              <a:buFontTx/>
              <a:buNone/>
            </a:pPr>
            <a:endParaRPr lang="es-ES"/>
          </a:p>
          <a:p>
            <a:pPr marL="609600" indent="-609600" algn="just">
              <a:buFont typeface="Wingdings" pitchFamily="2" charset="2"/>
              <a:buAutoNum type="arabicPeriod" startAt="2"/>
            </a:pPr>
            <a:r>
              <a:rPr lang="es-ES"/>
              <a:t>Las sociedades civiles y comerciales u otras entidades que conforme a la ley tengan capacidad para adquirir derechos y obligaciones aunque no requieran autorización expresa del estado para funcionar.</a:t>
            </a: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Alejandro César Caudis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FB30C55-AFE9-458A-9659-C837CE73D60C}" type="slidenum">
              <a:rPr lang="es-ES"/>
              <a:pPr/>
              <a:t>20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ACTIVIDAD 2</a:t>
            </a:r>
            <a:endParaRPr lang="es-AR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Discuta y establezca, ¿qué tipo de persona es la Universidad Nacional de Entre Ríos? ¿Por qué?</a:t>
            </a:r>
          </a:p>
          <a:p>
            <a:endParaRPr lang="es-ES" dirty="0" smtClean="0"/>
          </a:p>
          <a:p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1E76D3B-B626-43CB-A490-1D0D9E9C0589}" type="slidenum">
              <a:rPr lang="es-ES" smtClean="0"/>
              <a:pPr/>
              <a:t>21</a:t>
            </a:fld>
            <a:endParaRPr lang="es-ES"/>
          </a:p>
        </p:txBody>
      </p:sp>
      <p:pic>
        <p:nvPicPr>
          <p:cNvPr id="6" name="Picture 2" descr="C:\Program Files\Microsoft Office\MEDIA\CAGCAT10\j028606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4365104"/>
            <a:ext cx="985490" cy="14767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Algunas normas constitucionales</a:t>
            </a:r>
            <a:endParaRPr lang="es-AR" dirty="0"/>
          </a:p>
        </p:txBody>
      </p:sp>
      <p:pic>
        <p:nvPicPr>
          <p:cNvPr id="6" name="5 Marcador de contenido" descr="constitución nacional cuadr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71800" y="1772816"/>
            <a:ext cx="3468535" cy="2329235"/>
          </a:xfrm>
        </p:spPr>
      </p:pic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1E76D3B-B626-43CB-A490-1D0D9E9C0589}" type="slidenum">
              <a:rPr lang="es-ES" smtClean="0"/>
              <a:pPr/>
              <a:t>22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Artículo 14</a:t>
            </a:r>
            <a:endParaRPr lang="es-AR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AR" dirty="0" smtClean="0"/>
              <a:t>Todos </a:t>
            </a:r>
            <a:r>
              <a:rPr lang="es-AR" dirty="0" smtClean="0"/>
              <a:t>los habitantes de la Nación gozan de los siguientes derechos conforme a las leyes que reglamenten su ejercicio; a saber: </a:t>
            </a:r>
            <a:r>
              <a:rPr lang="es-AR" dirty="0" smtClean="0"/>
              <a:t>de </a:t>
            </a:r>
            <a:r>
              <a:rPr lang="es-AR" dirty="0" smtClean="0"/>
              <a:t>trabajar y ejercer toda industria lícita; de navegar y comerciar; </a:t>
            </a:r>
            <a:r>
              <a:rPr lang="es-AR" b="1" dirty="0" smtClean="0"/>
              <a:t>de peticionar a las autoridades</a:t>
            </a:r>
            <a:r>
              <a:rPr lang="es-AR" dirty="0" smtClean="0"/>
              <a:t>; de entrar, permanecer, transitar y salir del territorio argentino; de publicar sus ideas por la prensa sin censura previa; de usar y disponer de su propiedad; de asociarse con fines útiles; de profesar libremente su culto; </a:t>
            </a:r>
            <a:r>
              <a:rPr lang="es-AR" b="1" dirty="0" smtClean="0"/>
              <a:t>de enseñar y aprender</a:t>
            </a:r>
            <a:r>
              <a:rPr lang="es-AR" dirty="0" smtClean="0"/>
              <a:t>.</a:t>
            </a:r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1E76D3B-B626-43CB-A490-1D0D9E9C0589}" type="slidenum">
              <a:rPr lang="es-ES" smtClean="0"/>
              <a:pPr/>
              <a:t>23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Artículo 75</a:t>
            </a:r>
            <a:endParaRPr lang="es-AR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AR" dirty="0" smtClean="0"/>
              <a:t>Corresponde al Congreso</a:t>
            </a:r>
            <a:r>
              <a:rPr lang="es-AR" dirty="0" smtClean="0"/>
              <a:t>:</a:t>
            </a:r>
          </a:p>
          <a:p>
            <a:r>
              <a:rPr lang="es-AR" dirty="0" smtClean="0"/>
              <a:t>… </a:t>
            </a:r>
            <a:r>
              <a:rPr lang="es-AR" b="1" dirty="0" smtClean="0"/>
              <a:t>Sancionar </a:t>
            </a:r>
            <a:r>
              <a:rPr lang="es-AR" b="1" dirty="0" smtClean="0"/>
              <a:t>leyes de organización y de base de la educación </a:t>
            </a:r>
            <a:r>
              <a:rPr lang="es-AR" dirty="0" smtClean="0"/>
              <a:t>que consoliden la unidad nacional respetando las particularidades provinciales y locales; que aseguren la responsabilidad indelegable del Estado, la participación de la familia y la sociedad, la promoción de los valores democráticos y la igualdad de oportunidades y posibilidades sin discriminación alguna; </a:t>
            </a:r>
            <a:r>
              <a:rPr lang="es-AR" b="1" dirty="0" smtClean="0"/>
              <a:t>y que garanticen los principios de gratuidad y equidad de la educación pública estatal y la autonomía y autarquía de las universidades nacionales.</a:t>
            </a:r>
            <a:endParaRPr lang="es-AR" b="1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1E76D3B-B626-43CB-A490-1D0D9E9C0589}" type="slidenum">
              <a:rPr lang="es-ES" smtClean="0"/>
              <a:pPr/>
              <a:t>24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II Módulo – Acto Administrativo</a:t>
            </a:r>
            <a:endParaRPr lang="es-AR" dirty="0"/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055A907-C802-4525-9FE9-9035ABFB52C3}" type="slidenum">
              <a:rPr lang="es-ES" smtClean="0"/>
              <a:pPr/>
              <a:t>25</a:t>
            </a:fld>
            <a:endParaRPr lang="es-ES"/>
          </a:p>
        </p:txBody>
      </p:sp>
      <p:pic>
        <p:nvPicPr>
          <p:cNvPr id="2050" name="Picture 2" descr="C:\Program Files\Microsoft Office\MEDIA\CAGCAT10\j028544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2780928"/>
            <a:ext cx="1795882" cy="17967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Normas básicas</a:t>
            </a:r>
            <a:endParaRPr lang="es-AR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Constitución Nacional</a:t>
            </a:r>
          </a:p>
          <a:p>
            <a:r>
              <a:rPr lang="es-ES" dirty="0" smtClean="0"/>
              <a:t>Estatuto de la UNER</a:t>
            </a:r>
          </a:p>
          <a:p>
            <a:r>
              <a:rPr lang="es-ES" dirty="0" smtClean="0"/>
              <a:t>Normas de procedimientos propias</a:t>
            </a:r>
          </a:p>
          <a:p>
            <a:r>
              <a:rPr lang="es-ES" dirty="0" smtClean="0"/>
              <a:t>Ley de Procedimientos Administrativos (Ley Nº 19.549)</a:t>
            </a:r>
          </a:p>
          <a:p>
            <a:r>
              <a:rPr lang="es-ES" dirty="0" smtClean="0"/>
              <a:t>Decretos Nº 1759/72 y Nº 1883/91</a:t>
            </a:r>
          </a:p>
          <a:p>
            <a:r>
              <a:rPr lang="es-ES" dirty="0" smtClean="0"/>
              <a:t>Normativa específica (por ej. Investigaciones Administrativas, Compras y Contrataciones, etc.)</a:t>
            </a:r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1E76D3B-B626-43CB-A490-1D0D9E9C0589}" type="slidenum">
              <a:rPr lang="es-ES" smtClean="0"/>
              <a:pPr/>
              <a:t>26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/>
              <a:t>¿Qué es un Acto Administrativo?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s-ES_tradnl" dirty="0"/>
          </a:p>
          <a:p>
            <a:r>
              <a:rPr lang="es-ES_tradnl" dirty="0"/>
              <a:t>ACTO ADMINISTRATIVO. Definición.</a:t>
            </a:r>
            <a:br>
              <a:rPr lang="es-ES_tradnl" dirty="0"/>
            </a:br>
            <a:r>
              <a:rPr lang="es-ES_tradnl" dirty="0"/>
              <a:t>El acto administrativo es la forma esencial en que la Administración Pública expresa su voluntad, sea de modo general o de un modo particular.</a:t>
            </a:r>
          </a:p>
          <a:p>
            <a:pPr>
              <a:buFont typeface="Wingdings" pitchFamily="2" charset="2"/>
              <a:buNone/>
            </a:pPr>
            <a:endParaRPr lang="es-ES_tradnl" dirty="0"/>
          </a:p>
          <a:p>
            <a:pPr algn="r">
              <a:buFont typeface="Wingdings" pitchFamily="2" charset="2"/>
              <a:buNone/>
            </a:pPr>
            <a:r>
              <a:rPr lang="es-ES_tradnl" dirty="0"/>
              <a:t>P.T.N. Dictámenes Tomo 236 Página 315</a:t>
            </a:r>
          </a:p>
        </p:txBody>
      </p:sp>
      <p:sp>
        <p:nvSpPr>
          <p:cNvPr id="5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Alejandro César Caudis</a:t>
            </a:r>
          </a:p>
        </p:txBody>
      </p:sp>
      <p:sp>
        <p:nvSpPr>
          <p:cNvPr id="4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748D434-5B42-41CB-B344-8920EED48AB9}" type="slidenum">
              <a:rPr lang="es-ES_tradnl"/>
              <a:pPr/>
              <a:t>27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Definición Acto Administrativo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s-ES_tradnl" dirty="0"/>
          </a:p>
          <a:p>
            <a:endParaRPr lang="es-ES_tradnl" dirty="0" smtClean="0"/>
          </a:p>
          <a:p>
            <a:r>
              <a:rPr lang="es-ES_tradnl" dirty="0" smtClean="0"/>
              <a:t>Es </a:t>
            </a:r>
            <a:r>
              <a:rPr lang="es-ES_tradnl" dirty="0"/>
              <a:t>toda declaración unilateral efectuada por un órgano en ejercicio de la función administrativa que produce efectos jurídicos individuales en forma directa o inmediata.</a:t>
            </a:r>
          </a:p>
          <a:p>
            <a:pPr>
              <a:buFont typeface="Wingdings" pitchFamily="2" charset="2"/>
              <a:buNone/>
            </a:pPr>
            <a:endParaRPr lang="es-ES_tradnl" dirty="0"/>
          </a:p>
          <a:p>
            <a:pPr algn="r">
              <a:buFont typeface="Wingdings" pitchFamily="2" charset="2"/>
              <a:buNone/>
            </a:pPr>
            <a:r>
              <a:rPr lang="es-ES_tradnl" sz="2000" dirty="0"/>
              <a:t>(R. </a:t>
            </a:r>
            <a:r>
              <a:rPr lang="es-ES_tradnl" sz="2000" dirty="0" err="1"/>
              <a:t>Dromi</a:t>
            </a:r>
            <a:r>
              <a:rPr lang="es-ES_tradnl" sz="2000" dirty="0"/>
              <a:t>)</a:t>
            </a:r>
          </a:p>
        </p:txBody>
      </p:sp>
      <p:sp>
        <p:nvSpPr>
          <p:cNvPr id="5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Alejandro César Caudis</a:t>
            </a:r>
          </a:p>
        </p:txBody>
      </p:sp>
      <p:sp>
        <p:nvSpPr>
          <p:cNvPr id="4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A690B48-0FC4-4A94-9FA0-ABB7F8E9BB34}" type="slidenum">
              <a:rPr lang="es-ES_tradnl"/>
              <a:pPr/>
              <a:t>28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ACTIVIDAD 3</a:t>
            </a:r>
            <a:endParaRPr lang="es-AR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¿Cuáles son los actos administrativos que conoce y con los que trabaja en el ámbito de la UNER? </a:t>
            </a:r>
          </a:p>
          <a:p>
            <a:endParaRPr lang="es-ES" dirty="0" smtClean="0"/>
          </a:p>
          <a:p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76D3B-B626-43CB-A490-1D0D9E9C0589}" type="slidenum">
              <a:rPr lang="es-ES" smtClean="0"/>
              <a:pPr/>
              <a:t>29</a:t>
            </a:fld>
            <a:endParaRPr lang="es-ES"/>
          </a:p>
        </p:txBody>
      </p:sp>
      <p:pic>
        <p:nvPicPr>
          <p:cNvPr id="6" name="Picture 2" descr="C:\Program Files\Microsoft Office\MEDIA\CAGCAT10\j028606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4365104"/>
            <a:ext cx="985490" cy="14767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NORMAS</a:t>
            </a:r>
          </a:p>
        </p:txBody>
      </p:sp>
      <p:pic>
        <p:nvPicPr>
          <p:cNvPr id="45062" name="Picture 6" descr="Normas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84438" y="2133600"/>
            <a:ext cx="3883025" cy="2744788"/>
          </a:xfrm>
          <a:noFill/>
          <a:ln/>
        </p:spPr>
      </p:pic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Alejandro César Caudis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38B6E80D-8FD6-41EF-97F1-BFDA66BDE1F4}" type="slidenum">
              <a:rPr lang="es-ES"/>
              <a:pPr/>
              <a:t>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Ley de Procedimientos Administrativos</a:t>
            </a:r>
            <a:endParaRPr lang="es-AR" dirty="0"/>
          </a:p>
        </p:txBody>
      </p:sp>
      <p:pic>
        <p:nvPicPr>
          <p:cNvPr id="3075" name="Picture 3" descr="C:\Program Files\Microsoft Office\MEDIA\CAGCAT10\j0298653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491880" y="1988840"/>
            <a:ext cx="2727518" cy="1622790"/>
          </a:xfrm>
          <a:prstGeom prst="rect">
            <a:avLst/>
          </a:prstGeom>
          <a:noFill/>
        </p:spPr>
      </p:pic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76D3B-B626-43CB-A490-1D0D9E9C0589}" type="slidenum">
              <a:rPr lang="es-ES" smtClean="0"/>
              <a:pPr/>
              <a:t>30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LNPA 19.549</a:t>
            </a:r>
            <a:endParaRPr lang="es-AR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Acto administrativo de alcance particular</a:t>
            </a:r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Acto administrativo de alcance general</a:t>
            </a:r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76D3B-B626-43CB-A490-1D0D9E9C0589}" type="slidenum">
              <a:rPr lang="es-ES" smtClean="0"/>
              <a:pPr/>
              <a:t>31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Principios del procedimiento administrativo</a:t>
            </a:r>
            <a:endParaRPr lang="es-AR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Impulsión e instrucción de oficio</a:t>
            </a:r>
          </a:p>
          <a:p>
            <a:r>
              <a:rPr lang="es-ES" dirty="0" smtClean="0"/>
              <a:t>Celeridad, economía, sencillez y eficacia en los trámites</a:t>
            </a:r>
          </a:p>
          <a:p>
            <a:r>
              <a:rPr lang="es-ES" dirty="0" smtClean="0"/>
              <a:t>Informalismo a favor del administrado</a:t>
            </a:r>
          </a:p>
          <a:p>
            <a:r>
              <a:rPr lang="es-ES" dirty="0" smtClean="0"/>
              <a:t>Realización de actos, actuaciones y diligencias en horas y días hábiles</a:t>
            </a:r>
          </a:p>
          <a:p>
            <a:r>
              <a:rPr lang="es-ES" dirty="0" smtClean="0"/>
              <a:t>Plazos obligatorios, hábiles</a:t>
            </a:r>
          </a:p>
          <a:p>
            <a:r>
              <a:rPr lang="es-ES" dirty="0" smtClean="0"/>
              <a:t>Debido procedo adjetivo: derecho a ser oído; derecho a ofrecer y producir pruebas; derecho a decisión fundada</a:t>
            </a:r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76D3B-B626-43CB-A490-1D0D9E9C0589}" type="slidenum">
              <a:rPr lang="es-ES" smtClean="0"/>
              <a:pPr/>
              <a:t>32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Elementos esenciales del Acto Administrativo</a:t>
            </a:r>
            <a:endParaRPr lang="es-AR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Competencia</a:t>
            </a:r>
          </a:p>
          <a:p>
            <a:r>
              <a:rPr lang="es-ES" dirty="0" smtClean="0"/>
              <a:t>Causa</a:t>
            </a:r>
          </a:p>
          <a:p>
            <a:r>
              <a:rPr lang="es-ES" dirty="0" smtClean="0"/>
              <a:t>Objeto</a:t>
            </a:r>
          </a:p>
          <a:p>
            <a:r>
              <a:rPr lang="es-ES" dirty="0" smtClean="0"/>
              <a:t>Procedimientos</a:t>
            </a:r>
          </a:p>
          <a:p>
            <a:r>
              <a:rPr lang="es-ES" dirty="0" smtClean="0"/>
              <a:t>Motivación</a:t>
            </a:r>
          </a:p>
          <a:p>
            <a:r>
              <a:rPr lang="es-ES" dirty="0" smtClean="0"/>
              <a:t>Finalidad</a:t>
            </a:r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76D3B-B626-43CB-A490-1D0D9E9C0589}" type="slidenum">
              <a:rPr lang="es-ES" smtClean="0"/>
              <a:pPr/>
              <a:t>33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4000"/>
              <a:t>Requisitos Esenciales del Acto Administrativo (i)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endParaRPr lang="es-ES_tradnl" dirty="0"/>
          </a:p>
          <a:p>
            <a:pPr marL="609600" indent="-609600">
              <a:buFont typeface="Wingdings" pitchFamily="2" charset="2"/>
              <a:buAutoNum type="arabicPeriod"/>
            </a:pPr>
            <a:r>
              <a:rPr lang="es-ES_tradnl" dirty="0"/>
              <a:t>Competencia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s-ES_tradnl" dirty="0"/>
              <a:t>Deberá sustentarse en los antecedentes que le sirvan de causa y en el derecho aplicable (</a:t>
            </a:r>
            <a:r>
              <a:rPr lang="es-ES_tradnl" b="1" dirty="0"/>
              <a:t>causa</a:t>
            </a:r>
            <a:r>
              <a:rPr lang="es-ES_tradnl" dirty="0"/>
              <a:t>).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s-ES_tradnl" dirty="0"/>
              <a:t>El objeto debe ser cierto y física y jurídicamente posible (</a:t>
            </a:r>
            <a:r>
              <a:rPr lang="es-ES_tradnl" b="1" dirty="0"/>
              <a:t>objeto</a:t>
            </a:r>
            <a:r>
              <a:rPr lang="es-ES_tradnl" dirty="0"/>
              <a:t>).</a:t>
            </a:r>
          </a:p>
        </p:txBody>
      </p:sp>
      <p:sp>
        <p:nvSpPr>
          <p:cNvPr id="5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Alejandro César Caudis</a:t>
            </a:r>
            <a:endParaRPr lang="es-ES_tradnl" dirty="0"/>
          </a:p>
        </p:txBody>
      </p:sp>
      <p:sp>
        <p:nvSpPr>
          <p:cNvPr id="4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B5F1-3076-4B35-BBE4-621908556A7A}" type="slidenum">
              <a:rPr lang="es-ES_tradnl"/>
              <a:pPr/>
              <a:t>34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4000"/>
              <a:t>Requisitos Esenciales del Acto Administrativo (ii)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09600" indent="-609600">
              <a:buFont typeface="Wingdings" pitchFamily="2" charset="2"/>
              <a:buAutoNum type="arabicPeriod" startAt="4"/>
            </a:pPr>
            <a:r>
              <a:rPr lang="es-ES_tradnl" dirty="0"/>
              <a:t>Antes de su emisión deben cumplirse los procedimientos esenciales y sustanciales previstos y los que resulten implícitos del ordenamiento jurídico (</a:t>
            </a:r>
            <a:r>
              <a:rPr lang="es-ES_tradnl" b="1" dirty="0"/>
              <a:t>procedimientos</a:t>
            </a:r>
            <a:r>
              <a:rPr lang="es-ES_tradnl" dirty="0"/>
              <a:t>).</a:t>
            </a:r>
          </a:p>
          <a:p>
            <a:pPr marL="609600" indent="-609600">
              <a:buFont typeface="Wingdings" pitchFamily="2" charset="2"/>
              <a:buAutoNum type="arabicPeriod" startAt="4"/>
            </a:pPr>
            <a:r>
              <a:rPr lang="es-ES_tradnl" dirty="0"/>
              <a:t>Deberá ser </a:t>
            </a:r>
            <a:r>
              <a:rPr lang="es-ES_tradnl" b="1" dirty="0"/>
              <a:t>motivado</a:t>
            </a:r>
            <a:r>
              <a:rPr lang="es-ES_tradnl" dirty="0"/>
              <a:t>, expresándose en forma concreta las razones que inducen a emitir el acto consignando, además, los recaudos indicados al referirnos sobre la Causa.</a:t>
            </a:r>
          </a:p>
          <a:p>
            <a:pPr marL="609600" indent="-609600">
              <a:buFont typeface="Wingdings" pitchFamily="2" charset="2"/>
              <a:buAutoNum type="arabicPeriod" startAt="4"/>
            </a:pPr>
            <a:endParaRPr lang="es-ES_tradnl" dirty="0"/>
          </a:p>
        </p:txBody>
      </p:sp>
      <p:sp>
        <p:nvSpPr>
          <p:cNvPr id="5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Alejandro César Caudis</a:t>
            </a:r>
            <a:endParaRPr lang="es-ES_tradnl" dirty="0"/>
          </a:p>
        </p:txBody>
      </p:sp>
      <p:sp>
        <p:nvSpPr>
          <p:cNvPr id="4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BFF4-61C8-405D-AE39-43139C99E1B8}" type="slidenum">
              <a:rPr lang="es-ES_tradnl"/>
              <a:pPr/>
              <a:t>35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4000"/>
              <a:t>Requisitos Esenciales del Acto Administrativo (iii)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09600" indent="-609600">
              <a:buFont typeface="Wingdings" pitchFamily="2" charset="2"/>
              <a:buAutoNum type="arabicPeriod" startAt="6"/>
            </a:pPr>
            <a:r>
              <a:rPr lang="es-ES_tradnl" dirty="0"/>
              <a:t>Habrá de cumplirse con la </a:t>
            </a:r>
            <a:r>
              <a:rPr lang="es-ES_tradnl" b="1" dirty="0"/>
              <a:t>finalidad</a:t>
            </a:r>
            <a:r>
              <a:rPr lang="es-ES_tradnl" dirty="0"/>
              <a:t> que resulte de las normas que otorgan las facultades pertinentes del órgano emisor, sin poder perseguir encubiertamente otros fines, públicos o privados, distintos de los que justifican el acto, su causa y objeto. Las medidas que el acto involucre deben ser proporcionalmente adecuadas a aquélla finalidad</a:t>
            </a:r>
            <a:r>
              <a:rPr lang="es-ES_tradnl" dirty="0" smtClean="0"/>
              <a:t>.</a:t>
            </a:r>
            <a:endParaRPr lang="es-ES_tradnl" dirty="0"/>
          </a:p>
        </p:txBody>
      </p:sp>
      <p:sp>
        <p:nvSpPr>
          <p:cNvPr id="5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Alejandro César Caudis</a:t>
            </a:r>
          </a:p>
        </p:txBody>
      </p:sp>
      <p:sp>
        <p:nvSpPr>
          <p:cNvPr id="4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C3BCF-D4FD-4973-A9DF-F9456027CDC4}" type="slidenum">
              <a:rPr lang="es-ES_tradnl"/>
              <a:pPr/>
              <a:t>36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4000"/>
              <a:t>Requisitos Esenciales del Acto Administrativo (iv)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s-ES_tradnl"/>
              <a:t>Los contratos que celebren las jurisdicciones y entidades comprendidas en el Sector Público Nacional se regirán por sus respectivas leyes especiales, sin perjuicio de la aplicación directa de las normas del presente título, en cuanto fuere pertinente.</a:t>
            </a:r>
          </a:p>
          <a:p>
            <a:pPr algn="r">
              <a:buFont typeface="Wingdings" pitchFamily="2" charset="2"/>
              <a:buNone/>
            </a:pPr>
            <a:endParaRPr lang="es-ES_tradnl" sz="1800"/>
          </a:p>
          <a:p>
            <a:pPr algn="r">
              <a:buFont typeface="Wingdings" pitchFamily="2" charset="2"/>
              <a:buNone/>
            </a:pPr>
            <a:r>
              <a:rPr lang="es-ES_tradnl" sz="1800"/>
              <a:t>Párrafo agregado al Art. 7 de la Ley 19.549 por el Dec. 1023/01.</a:t>
            </a:r>
          </a:p>
        </p:txBody>
      </p:sp>
      <p:sp>
        <p:nvSpPr>
          <p:cNvPr id="5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Alejandro César Caudis</a:t>
            </a:r>
          </a:p>
        </p:txBody>
      </p:sp>
      <p:sp>
        <p:nvSpPr>
          <p:cNvPr id="4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FACF2-898E-4A37-859D-7B899A2E205E}" type="slidenum">
              <a:rPr lang="es-ES_tradnl"/>
              <a:pPr/>
              <a:t>37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ACTIVIDAD 4</a:t>
            </a:r>
            <a:endParaRPr lang="es-AR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Redacte un acto administrativo con los que trabaja habitualmente teniendo en cuenta los requisitos esenciales del mismo.</a:t>
            </a:r>
          </a:p>
          <a:p>
            <a:r>
              <a:rPr lang="es-ES" dirty="0" smtClean="0"/>
              <a:t>Discusión general sobre los mismos.</a:t>
            </a:r>
          </a:p>
          <a:p>
            <a:endParaRPr lang="es-ES" dirty="0" smtClean="0"/>
          </a:p>
          <a:p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Alejandro César Caudis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76D3B-B626-43CB-A490-1D0D9E9C0589}" type="slidenum">
              <a:rPr lang="es-ES" smtClean="0"/>
              <a:pPr/>
              <a:t>38</a:t>
            </a:fld>
            <a:endParaRPr lang="es-ES"/>
          </a:p>
        </p:txBody>
      </p:sp>
      <p:pic>
        <p:nvPicPr>
          <p:cNvPr id="6" name="Picture 2" descr="C:\Program Files\Microsoft Office\MEDIA\CAGCAT10\j028606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4365104"/>
            <a:ext cx="985490" cy="14767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Muchas gracias …</a:t>
            </a:r>
          </a:p>
        </p:txBody>
      </p:sp>
      <p:sp>
        <p:nvSpPr>
          <p:cNvPr id="6" name="5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828668"/>
          </a:xfrm>
        </p:spPr>
        <p:txBody>
          <a:bodyPr/>
          <a:lstStyle/>
          <a:p>
            <a:r>
              <a:rPr lang="es-AR" dirty="0" smtClean="0"/>
              <a:t>acaudis@gmail.com</a:t>
            </a:r>
            <a:endParaRPr lang="es-AR" dirty="0"/>
          </a:p>
        </p:txBody>
      </p:sp>
      <p:pic>
        <p:nvPicPr>
          <p:cNvPr id="40971" name="Picture 11" descr="Leyes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3357554" y="2857496"/>
            <a:ext cx="2571753" cy="2571753"/>
          </a:xfrm>
          <a:noFill/>
          <a:ln/>
        </p:spPr>
      </p:pic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Alejandro César Caudis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A28FF-2B1B-40EE-8D12-96241F5EEDFC}" type="slidenum">
              <a:rPr lang="es-ES"/>
              <a:pPr/>
              <a:t>39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333375"/>
            <a:ext cx="7772400" cy="1736725"/>
          </a:xfrm>
        </p:spPr>
        <p:txBody>
          <a:bodyPr/>
          <a:lstStyle/>
          <a:p>
            <a:r>
              <a:rPr lang="es-ES"/>
              <a:t>NORMAS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284538"/>
            <a:ext cx="6400800" cy="1152574"/>
          </a:xfrm>
        </p:spPr>
        <p:txBody>
          <a:bodyPr/>
          <a:lstStyle/>
          <a:p>
            <a:r>
              <a:rPr lang="es-ES" dirty="0"/>
              <a:t>Las NORMAS son las reglas que rigen la conducta.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Alejandro César Caudis</a:t>
            </a: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AC0B93C3-13F5-4530-842B-241840B7FC3D}" type="slidenum">
              <a:rPr lang="es-ES"/>
              <a:pPr/>
              <a:t>4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EL DERECHO</a:t>
            </a:r>
          </a:p>
        </p:txBody>
      </p:sp>
      <p:pic>
        <p:nvPicPr>
          <p:cNvPr id="47111" name="Picture 7" descr="Martillo Ley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03848" y="2204864"/>
            <a:ext cx="2240037" cy="1680028"/>
          </a:xfrm>
          <a:noFill/>
          <a:ln/>
        </p:spPr>
      </p:pic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Alejandro César Caudis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977D1FE-C2E1-4D7C-9298-8CE4D6884BDB}" type="slidenum">
              <a:rPr lang="es-ES"/>
              <a:pPr/>
              <a:t>5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000"/>
              <a:t>DERECHO POSITIVO u OBJETIVO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s-ES"/>
          </a:p>
          <a:p>
            <a:pPr algn="ctr">
              <a:buFontTx/>
              <a:buNone/>
            </a:pPr>
            <a:endParaRPr lang="es-ES"/>
          </a:p>
          <a:p>
            <a:pPr algn="ctr">
              <a:buFontTx/>
              <a:buNone/>
            </a:pPr>
            <a:r>
              <a:rPr lang="es-ES"/>
              <a:t>El Derecho es el conjunto de normas emanadas de la autoridad competente que tienen vigencia en un Estado en un momento determinado.</a:t>
            </a: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Alejandro César Caudis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B6215B9-68A3-4C07-83DD-C5B182D19433}" type="slidenum">
              <a:rPr lang="es-ES"/>
              <a:pPr/>
              <a:t>6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000"/>
              <a:t>CLASIFICACIÓN y CARACTERÍSTICAS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  <a:p>
            <a:r>
              <a:rPr lang="es-ES"/>
              <a:t>DERECHO PÚBLICO - Relaciones Jurídicas de Subordinación	</a:t>
            </a:r>
          </a:p>
          <a:p>
            <a:endParaRPr lang="es-ES"/>
          </a:p>
          <a:p>
            <a:r>
              <a:rPr lang="es-ES"/>
              <a:t>DERECHO PRIVADO - Relaciones Jurídicas de Coordinación </a:t>
            </a: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Alejandro César Caudis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51315E5-4687-473C-BD9E-3558E7676382}" type="slidenum">
              <a:rPr lang="es-ES"/>
              <a:pPr/>
              <a:t>7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RAMAS DEL DERECHO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Derecho Constitucional</a:t>
            </a:r>
          </a:p>
          <a:p>
            <a:r>
              <a:rPr lang="es-ES"/>
              <a:t>Derecho Administrativo</a:t>
            </a:r>
          </a:p>
          <a:p>
            <a:r>
              <a:rPr lang="es-ES"/>
              <a:t>Derecho Penal</a:t>
            </a:r>
          </a:p>
          <a:p>
            <a:r>
              <a:rPr lang="es-ES"/>
              <a:t>Derecho Civil</a:t>
            </a:r>
          </a:p>
          <a:p>
            <a:r>
              <a:rPr lang="es-ES"/>
              <a:t>Derecho Comercial</a:t>
            </a:r>
          </a:p>
          <a:p>
            <a:r>
              <a:rPr lang="es-ES"/>
              <a:t>Derecho del Trabajo y Seguridad Social</a:t>
            </a:r>
          </a:p>
          <a:p>
            <a:pPr algn="r">
              <a:buFontTx/>
              <a:buNone/>
            </a:pPr>
            <a:r>
              <a:rPr lang="es-ES"/>
              <a:t>y otras </a:t>
            </a: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Alejandro César Caudis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49D0E26-F19D-4B44-81B9-C2C77936F492}" type="slidenum">
              <a:rPr lang="es-ES"/>
              <a:pPr/>
              <a:t>8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DERECHO SUBJETIVO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s-ES"/>
          </a:p>
          <a:p>
            <a:pPr algn="ctr">
              <a:buFontTx/>
              <a:buNone/>
            </a:pPr>
            <a:endParaRPr lang="es-ES"/>
          </a:p>
          <a:p>
            <a:pPr algn="ctr">
              <a:buFontTx/>
              <a:buNone/>
            </a:pPr>
            <a:r>
              <a:rPr lang="es-ES"/>
              <a:t>Es la atribución o prerrogativa que tiene un sujeto de exigir a otro o de otros una determinada conducta.</a:t>
            </a: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Alejandro César Caudis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B66E74D-09FC-4F66-8677-822D0ECF548C}" type="slidenum">
              <a:rPr lang="es-ES"/>
              <a:pPr/>
              <a:t>9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412</TotalTime>
  <Words>1147</Words>
  <Application>Microsoft Office PowerPoint</Application>
  <PresentationFormat>Presentación en pantalla (4:3)</PresentationFormat>
  <Paragraphs>232</Paragraphs>
  <Slides>39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39</vt:i4>
      </vt:variant>
    </vt:vector>
  </HeadingPairs>
  <TitlesOfParts>
    <vt:vector size="40" baseType="lpstr">
      <vt:lpstr>Aspecto</vt:lpstr>
      <vt:lpstr> Seminario Taller de Sensibilización de aspectos generales de derecho administrativo con especial referencia al Acto Administrativo  </vt:lpstr>
      <vt:lpstr>I Módulo – Aspectos generales</vt:lpstr>
      <vt:lpstr>NORMAS</vt:lpstr>
      <vt:lpstr>NORMAS</vt:lpstr>
      <vt:lpstr>EL DERECHO</vt:lpstr>
      <vt:lpstr>DERECHO POSITIVO u OBJETIVO</vt:lpstr>
      <vt:lpstr>CLASIFICACIÓN y CARACTERÍSTICAS</vt:lpstr>
      <vt:lpstr>RAMAS DEL DERECHO</vt:lpstr>
      <vt:lpstr>DERECHO SUBJETIVO</vt:lpstr>
      <vt:lpstr>INTERESES</vt:lpstr>
      <vt:lpstr>FUENTES DEL DERECHO</vt:lpstr>
      <vt:lpstr>FUENTES DEL DERECHO</vt:lpstr>
      <vt:lpstr>ACTIVIDAD 1</vt:lpstr>
      <vt:lpstr>SUJETOS DE DERECHO</vt:lpstr>
      <vt:lpstr>SUJETOS DE DERECHO</vt:lpstr>
      <vt:lpstr>CLASIFICACIÓN</vt:lpstr>
      <vt:lpstr>CLASIFICACIÓN DE LAS PERSONAS JURÍDICAS</vt:lpstr>
      <vt:lpstr>PERSONAS JURÍDICAS DE CARÁCTER PÚBLICO</vt:lpstr>
      <vt:lpstr>PERSONAS JURÍDICAS DE CARÁCTER PRIVADO (i)</vt:lpstr>
      <vt:lpstr>PERSONAS JURÍDICAS DE CARÁCTER PRIVADO (ii)</vt:lpstr>
      <vt:lpstr>ACTIVIDAD 2</vt:lpstr>
      <vt:lpstr>Algunas normas constitucionales</vt:lpstr>
      <vt:lpstr>Artículo 14</vt:lpstr>
      <vt:lpstr>Artículo 75</vt:lpstr>
      <vt:lpstr>II Módulo – Acto Administrativo</vt:lpstr>
      <vt:lpstr>Normas básicas</vt:lpstr>
      <vt:lpstr>¿Qué es un Acto Administrativo?</vt:lpstr>
      <vt:lpstr>Definición Acto Administrativo</vt:lpstr>
      <vt:lpstr>ACTIVIDAD 3</vt:lpstr>
      <vt:lpstr>Ley de Procedimientos Administrativos</vt:lpstr>
      <vt:lpstr>La LNPA 19.549</vt:lpstr>
      <vt:lpstr>Principios del procedimiento administrativo</vt:lpstr>
      <vt:lpstr>Elementos esenciales del Acto Administrativo</vt:lpstr>
      <vt:lpstr>Requisitos Esenciales del Acto Administrativo (i)</vt:lpstr>
      <vt:lpstr>Requisitos Esenciales del Acto Administrativo (ii)</vt:lpstr>
      <vt:lpstr>Requisitos Esenciales del Acto Administrativo (iii)</vt:lpstr>
      <vt:lpstr>Requisitos Esenciales del Acto Administrativo (iv)</vt:lpstr>
      <vt:lpstr>ACTIVIDAD 4</vt:lpstr>
      <vt:lpstr>Muchas gracias …</vt:lpstr>
    </vt:vector>
  </TitlesOfParts>
  <Company>Familiar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LEGISLACIÓN DE LA COMUNICACIÓN</dc:title>
  <dc:creator>Alejandro Caudis</dc:creator>
  <cp:lastModifiedBy>caudisa</cp:lastModifiedBy>
  <cp:revision>99</cp:revision>
  <dcterms:created xsi:type="dcterms:W3CDTF">2008-03-31T00:09:48Z</dcterms:created>
  <dcterms:modified xsi:type="dcterms:W3CDTF">2012-02-29T20:27:52Z</dcterms:modified>
</cp:coreProperties>
</file>