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3" r:id="rId2"/>
    <p:sldId id="285" r:id="rId3"/>
    <p:sldId id="259" r:id="rId4"/>
    <p:sldId id="286" r:id="rId5"/>
    <p:sldId id="300" r:id="rId6"/>
    <p:sldId id="260" r:id="rId7"/>
    <p:sldId id="262" r:id="rId8"/>
    <p:sldId id="263" r:id="rId9"/>
    <p:sldId id="264" r:id="rId10"/>
    <p:sldId id="265" r:id="rId11"/>
    <p:sldId id="266" r:id="rId12"/>
    <p:sldId id="267" r:id="rId13"/>
    <p:sldId id="268" r:id="rId14"/>
    <p:sldId id="269" r:id="rId15"/>
    <p:sldId id="271" r:id="rId16"/>
    <p:sldId id="273" r:id="rId17"/>
    <p:sldId id="277" r:id="rId18"/>
    <p:sldId id="275" r:id="rId19"/>
    <p:sldId id="276" r:id="rId20"/>
    <p:sldId id="278" r:id="rId21"/>
    <p:sldId id="279" r:id="rId22"/>
    <p:sldId id="280" r:id="rId23"/>
    <p:sldId id="287" r:id="rId24"/>
    <p:sldId id="288" r:id="rId25"/>
    <p:sldId id="289" r:id="rId26"/>
    <p:sldId id="272" r:id="rId27"/>
    <p:sldId id="293" r:id="rId28"/>
    <p:sldId id="281" r:id="rId29"/>
    <p:sldId id="296" r:id="rId30"/>
    <p:sldId id="295" r:id="rId3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09"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9BF239-BCA8-485F-8FD4-53FEEF94BB36}" type="datetimeFigureOut">
              <a:rPr lang="es-ES" smtClean="0"/>
              <a:pPr/>
              <a:t>11/05/2015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228D2C-5267-419E-A6D3-A852C47208C4}"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11/05/2015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57000"/>
          </a:schemeClr>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11/05/2015</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2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5000"/>
            <a:lum/>
          </a:blip>
          <a:srcRect/>
          <a:stretch>
            <a:fillRect l="-12000" r="-12000"/>
          </a:stretch>
        </a:blipFill>
        <a:effectLst/>
      </p:bgPr>
    </p:bg>
    <p:spTree>
      <p:nvGrpSpPr>
        <p:cNvPr id="1" name=""/>
        <p:cNvGrpSpPr/>
        <p:nvPr/>
      </p:nvGrpSpPr>
      <p:grpSpPr>
        <a:xfrm>
          <a:off x="0" y="0"/>
          <a:ext cx="0" cy="0"/>
          <a:chOff x="0" y="0"/>
          <a:chExt cx="0" cy="0"/>
        </a:xfrm>
      </p:grpSpPr>
      <p:sp>
        <p:nvSpPr>
          <p:cNvPr id="3" name="2 CuadroTexto"/>
          <p:cNvSpPr txBox="1"/>
          <p:nvPr/>
        </p:nvSpPr>
        <p:spPr>
          <a:xfrm>
            <a:off x="179512" y="1556792"/>
            <a:ext cx="8964488" cy="1938992"/>
          </a:xfrm>
          <a:prstGeom prst="rect">
            <a:avLst/>
          </a:prstGeom>
          <a:noFill/>
        </p:spPr>
        <p:txBody>
          <a:bodyPr wrap="square" rtlCol="0">
            <a:spAutoFit/>
          </a:bodyPr>
          <a:lstStyle/>
          <a:p>
            <a:pPr algn="ctr"/>
            <a:r>
              <a:rPr lang="es-ES_tradnl" sz="4000" b="1" dirty="0" smtClean="0">
                <a:ln>
                  <a:solidFill>
                    <a:schemeClr val="tx1">
                      <a:lumMod val="75000"/>
                      <a:lumOff val="25000"/>
                    </a:schemeClr>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rPr>
              <a:t>Intercambio</a:t>
            </a:r>
            <a:r>
              <a:rPr lang="es-ES_tradnl" sz="4000" b="1" dirty="0" smtClean="0">
                <a:ln>
                  <a:solidFill>
                    <a:schemeClr val="bg1"/>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rPr>
              <a:t> </a:t>
            </a:r>
            <a:r>
              <a:rPr lang="es-ES_tradnl" sz="4000" b="1" dirty="0" smtClean="0">
                <a:ln>
                  <a:solidFill>
                    <a:schemeClr val="tx1">
                      <a:lumMod val="75000"/>
                      <a:lumOff val="25000"/>
                    </a:schemeClr>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rPr>
              <a:t>Intercultural Universitario</a:t>
            </a:r>
          </a:p>
          <a:p>
            <a:pPr algn="ctr"/>
            <a:r>
              <a:rPr lang="es-ES_tradnl" sz="4000" b="1" dirty="0" smtClean="0">
                <a:ln>
                  <a:solidFill>
                    <a:schemeClr val="tx1">
                      <a:lumMod val="75000"/>
                      <a:lumOff val="25000"/>
                    </a:schemeClr>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rPr>
              <a:t>México-Argentina 2014</a:t>
            </a:r>
          </a:p>
          <a:p>
            <a:pPr algn="ctr"/>
            <a:r>
              <a:rPr lang="es-ES_tradnl" sz="4000" b="1" dirty="0" err="1" smtClean="0">
                <a:ln>
                  <a:solidFill>
                    <a:schemeClr val="tx1">
                      <a:lumMod val="75000"/>
                      <a:lumOff val="25000"/>
                    </a:schemeClr>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rPr>
              <a:t>Daiana</a:t>
            </a:r>
            <a:r>
              <a:rPr lang="es-ES_tradnl" sz="4000" b="1" dirty="0" smtClean="0">
                <a:ln>
                  <a:solidFill>
                    <a:schemeClr val="tx1">
                      <a:lumMod val="75000"/>
                      <a:lumOff val="25000"/>
                    </a:schemeClr>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rPr>
              <a:t> </a:t>
            </a:r>
            <a:r>
              <a:rPr lang="es-ES_tradnl" sz="4000" b="1" dirty="0" err="1" smtClean="0">
                <a:ln>
                  <a:solidFill>
                    <a:schemeClr val="tx1">
                      <a:lumMod val="75000"/>
                      <a:lumOff val="25000"/>
                    </a:schemeClr>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rPr>
              <a:t>Roggero</a:t>
            </a:r>
            <a:endParaRPr lang="es-AR" sz="4000" b="1" dirty="0" smtClean="0">
              <a:ln>
                <a:solidFill>
                  <a:schemeClr val="tx1">
                    <a:lumMod val="75000"/>
                    <a:lumOff val="25000"/>
                  </a:schemeClr>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endParaRPr>
          </a:p>
        </p:txBody>
      </p:sp>
      <p:pic>
        <p:nvPicPr>
          <p:cNvPr id="1028" name="Picture 4" descr="E:\images.jpg"/>
          <p:cNvPicPr>
            <a:picLocks noChangeAspect="1" noChangeArrowheads="1"/>
          </p:cNvPicPr>
          <p:nvPr/>
        </p:nvPicPr>
        <p:blipFill>
          <a:blip r:embed="rId3" cstate="print"/>
          <a:srcRect/>
          <a:stretch>
            <a:fillRect/>
          </a:stretch>
        </p:blipFill>
        <p:spPr bwMode="auto">
          <a:xfrm>
            <a:off x="4067944" y="5129808"/>
            <a:ext cx="1728192" cy="1728192"/>
          </a:xfrm>
          <a:prstGeom prst="rect">
            <a:avLst/>
          </a:prstGeom>
          <a:ln>
            <a:noFill/>
          </a:ln>
          <a:effectLst>
            <a:softEdge rad="112500"/>
          </a:effectLst>
        </p:spPr>
      </p:pic>
      <p:pic>
        <p:nvPicPr>
          <p:cNvPr id="1029" name="Picture 5" descr="E:\image_preview.png"/>
          <p:cNvPicPr>
            <a:picLocks noChangeAspect="1" noChangeArrowheads="1"/>
          </p:cNvPicPr>
          <p:nvPr/>
        </p:nvPicPr>
        <p:blipFill>
          <a:blip r:embed="rId4" cstate="print"/>
          <a:srcRect/>
          <a:stretch>
            <a:fillRect/>
          </a:stretch>
        </p:blipFill>
        <p:spPr bwMode="auto">
          <a:xfrm>
            <a:off x="6012160" y="5048530"/>
            <a:ext cx="2805379" cy="1809470"/>
          </a:xfrm>
          <a:prstGeom prst="rect">
            <a:avLst/>
          </a:prstGeom>
          <a:ln>
            <a:noFill/>
          </a:ln>
          <a:effectLst>
            <a:softEdge rad="112500"/>
          </a:effectLst>
        </p:spPr>
      </p:pic>
      <p:pic>
        <p:nvPicPr>
          <p:cNvPr id="1030" name="Picture 6" descr="E:\Logo-uner-fcal-mas-cuadrado.png"/>
          <p:cNvPicPr>
            <a:picLocks noChangeAspect="1" noChangeArrowheads="1"/>
          </p:cNvPicPr>
          <p:nvPr/>
        </p:nvPicPr>
        <p:blipFill>
          <a:blip r:embed="rId5" cstate="print"/>
          <a:srcRect/>
          <a:stretch>
            <a:fillRect/>
          </a:stretch>
        </p:blipFill>
        <p:spPr bwMode="auto">
          <a:xfrm>
            <a:off x="395536" y="5118891"/>
            <a:ext cx="3268503" cy="173910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51520" y="332656"/>
            <a:ext cx="8640960" cy="2031325"/>
          </a:xfrm>
          <a:prstGeom prst="rect">
            <a:avLst/>
          </a:prstGeom>
          <a:noFill/>
        </p:spPr>
        <p:txBody>
          <a:bodyPr wrap="square" rtlCol="0">
            <a:spAutoFit/>
          </a:bodyPr>
          <a:lstStyle/>
          <a:p>
            <a:pPr algn="just"/>
            <a:r>
              <a:rPr lang="es-ES" dirty="0" smtClean="0"/>
              <a:t>Estaba muy cómoda en la casa nueva, me trataban muy bien, me cuidaban, se preocupaban cuando salía, era para ellos una hija más. De lunes a viernes cursaba, entonces los fines de semana aprovechaba para viajar y seguir conociendo lugares, algún plan siempre había, ya sea con la familia o con algún amigo. Los días se me pasaban con un ritmo aceleradísimo, y yo no me daba cuenta de eso; y bueno muy simple, dicen que cuando uno la está pasando bien, el tiempo pasa rápido. Disfrutaba cada día, le ponía energía a todo lo que hacía y cada día me sentía mejor.</a:t>
            </a:r>
            <a:endParaRPr lang="es-ES" dirty="0"/>
          </a:p>
        </p:txBody>
      </p:sp>
      <p:pic>
        <p:nvPicPr>
          <p:cNvPr id="3074" name="Picture 2" descr="C:\Documents and Settings\Usuario\Escritorio\P presentacion\Octubre\10687175_10152766794383523_1075787404724084258_n.jpg"/>
          <p:cNvPicPr>
            <a:picLocks noChangeAspect="1" noChangeArrowheads="1"/>
          </p:cNvPicPr>
          <p:nvPr/>
        </p:nvPicPr>
        <p:blipFill>
          <a:blip r:embed="rId2" cstate="print"/>
          <a:srcRect/>
          <a:stretch>
            <a:fillRect/>
          </a:stretch>
        </p:blipFill>
        <p:spPr bwMode="auto">
          <a:xfrm>
            <a:off x="-98012" y="2636912"/>
            <a:ext cx="4802534"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CuadroTexto"/>
          <p:cNvSpPr txBox="1"/>
          <p:nvPr/>
        </p:nvSpPr>
        <p:spPr>
          <a:xfrm>
            <a:off x="827584" y="6165304"/>
            <a:ext cx="2520280" cy="338554"/>
          </a:xfrm>
          <a:prstGeom prst="rect">
            <a:avLst/>
          </a:prstGeom>
          <a:noFill/>
        </p:spPr>
        <p:txBody>
          <a:bodyPr wrap="square" rtlCol="0">
            <a:spAutoFit/>
          </a:bodyPr>
          <a:lstStyle/>
          <a:p>
            <a:pPr algn="ctr"/>
            <a:r>
              <a:rPr lang="es-ES" sz="1600" dirty="0" smtClean="0"/>
              <a:t>Salida con Marie e Ingrid</a:t>
            </a:r>
            <a:endParaRPr lang="es-ES" sz="1600" dirty="0"/>
          </a:p>
        </p:txBody>
      </p:sp>
      <p:pic>
        <p:nvPicPr>
          <p:cNvPr id="3075" name="Picture 3" descr="C:\Documents and Settings\Usuario\Escritorio\P presentacion\Octubre\Guadalajara.jpg"/>
          <p:cNvPicPr>
            <a:picLocks noChangeAspect="1" noChangeArrowheads="1"/>
          </p:cNvPicPr>
          <p:nvPr/>
        </p:nvPicPr>
        <p:blipFill>
          <a:blip r:embed="rId3" cstate="print"/>
          <a:srcRect/>
          <a:stretch>
            <a:fillRect/>
          </a:stretch>
        </p:blipFill>
        <p:spPr bwMode="auto">
          <a:xfrm>
            <a:off x="4716016" y="2636912"/>
            <a:ext cx="4704522"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9 CuadroTexto"/>
          <p:cNvSpPr txBox="1"/>
          <p:nvPr/>
        </p:nvSpPr>
        <p:spPr>
          <a:xfrm>
            <a:off x="4716016" y="6165304"/>
            <a:ext cx="4427984" cy="338554"/>
          </a:xfrm>
          <a:prstGeom prst="rect">
            <a:avLst/>
          </a:prstGeom>
          <a:noFill/>
        </p:spPr>
        <p:txBody>
          <a:bodyPr wrap="square" rtlCol="0">
            <a:spAutoFit/>
          </a:bodyPr>
          <a:lstStyle/>
          <a:p>
            <a:pPr algn="ctr"/>
            <a:r>
              <a:rPr lang="es-ES" sz="1600" dirty="0" smtClean="0"/>
              <a:t>Guadalajara</a:t>
            </a:r>
            <a:endParaRPr lang="es-E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Usuario\Escritorio\P presentacion\Octubre\Guadalajara plaza de toros.jpg"/>
          <p:cNvPicPr>
            <a:picLocks noChangeAspect="1" noChangeArrowheads="1"/>
          </p:cNvPicPr>
          <p:nvPr/>
        </p:nvPicPr>
        <p:blipFill>
          <a:blip r:embed="rId2" cstate="print"/>
          <a:srcRect/>
          <a:stretch>
            <a:fillRect/>
          </a:stretch>
        </p:blipFill>
        <p:spPr bwMode="auto">
          <a:xfrm>
            <a:off x="323528" y="188640"/>
            <a:ext cx="3936437" cy="29523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9" name="Picture 3" descr="C:\Documents and Settings\Usuario\Escritorio\P presentacion\Octubre\96.jpg"/>
          <p:cNvPicPr>
            <a:picLocks noChangeAspect="1" noChangeArrowheads="1"/>
          </p:cNvPicPr>
          <p:nvPr/>
        </p:nvPicPr>
        <p:blipFill>
          <a:blip r:embed="rId3" cstate="print"/>
          <a:srcRect/>
          <a:stretch>
            <a:fillRect/>
          </a:stretch>
        </p:blipFill>
        <p:spPr bwMode="auto">
          <a:xfrm>
            <a:off x="4860033" y="188641"/>
            <a:ext cx="3960440" cy="29703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5 CuadroTexto"/>
          <p:cNvSpPr txBox="1"/>
          <p:nvPr/>
        </p:nvSpPr>
        <p:spPr>
          <a:xfrm>
            <a:off x="395536" y="3140968"/>
            <a:ext cx="3816424" cy="338554"/>
          </a:xfrm>
          <a:prstGeom prst="rect">
            <a:avLst/>
          </a:prstGeom>
          <a:noFill/>
        </p:spPr>
        <p:txBody>
          <a:bodyPr wrap="square" rtlCol="0">
            <a:spAutoFit/>
          </a:bodyPr>
          <a:lstStyle/>
          <a:p>
            <a:pPr algn="ctr"/>
            <a:r>
              <a:rPr lang="es-ES" sz="1600" dirty="0" smtClean="0"/>
              <a:t>Plaza de toros, Guadalajara</a:t>
            </a:r>
            <a:endParaRPr lang="es-ES" sz="1600" dirty="0"/>
          </a:p>
        </p:txBody>
      </p:sp>
      <p:sp>
        <p:nvSpPr>
          <p:cNvPr id="7" name="6 CuadroTexto"/>
          <p:cNvSpPr txBox="1"/>
          <p:nvPr/>
        </p:nvSpPr>
        <p:spPr>
          <a:xfrm>
            <a:off x="4860032" y="3140968"/>
            <a:ext cx="4032448" cy="338554"/>
          </a:xfrm>
          <a:prstGeom prst="rect">
            <a:avLst/>
          </a:prstGeom>
          <a:noFill/>
        </p:spPr>
        <p:txBody>
          <a:bodyPr wrap="square" rtlCol="0">
            <a:spAutoFit/>
          </a:bodyPr>
          <a:lstStyle/>
          <a:p>
            <a:pPr algn="ctr"/>
            <a:r>
              <a:rPr lang="es-ES" sz="1600" dirty="0" smtClean="0"/>
              <a:t>Estadio Jalisco, Guadalajara</a:t>
            </a:r>
            <a:endParaRPr lang="es-ES" sz="1600" dirty="0"/>
          </a:p>
        </p:txBody>
      </p:sp>
      <p:pic>
        <p:nvPicPr>
          <p:cNvPr id="4100" name="Picture 4" descr="C:\Documents and Settings\Usuario\Escritorio\P presentacion\Octubre\sayulita.jpg"/>
          <p:cNvPicPr>
            <a:picLocks noChangeAspect="1" noChangeArrowheads="1"/>
          </p:cNvPicPr>
          <p:nvPr/>
        </p:nvPicPr>
        <p:blipFill>
          <a:blip r:embed="rId4" cstate="print"/>
          <a:srcRect/>
          <a:stretch>
            <a:fillRect/>
          </a:stretch>
        </p:blipFill>
        <p:spPr bwMode="auto">
          <a:xfrm>
            <a:off x="323528" y="3537012"/>
            <a:ext cx="3960440" cy="29703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8 CuadroTexto"/>
          <p:cNvSpPr txBox="1"/>
          <p:nvPr/>
        </p:nvSpPr>
        <p:spPr>
          <a:xfrm>
            <a:off x="323528" y="6519446"/>
            <a:ext cx="3960440" cy="338554"/>
          </a:xfrm>
          <a:prstGeom prst="rect">
            <a:avLst/>
          </a:prstGeom>
          <a:noFill/>
        </p:spPr>
        <p:txBody>
          <a:bodyPr wrap="square" rtlCol="0">
            <a:spAutoFit/>
          </a:bodyPr>
          <a:lstStyle/>
          <a:p>
            <a:pPr algn="ctr"/>
            <a:r>
              <a:rPr lang="es-ES" sz="1600" dirty="0" smtClean="0"/>
              <a:t>Sayulita, playa de la costa Oeste</a:t>
            </a:r>
            <a:endParaRPr lang="es-ES" sz="1600" dirty="0"/>
          </a:p>
        </p:txBody>
      </p:sp>
      <p:pic>
        <p:nvPicPr>
          <p:cNvPr id="4101" name="Picture 5" descr="C:\Documents and Settings\Usuario\Escritorio\P presentacion\Octubre\1897790_10204727294080181_4794430540389555347_n.jpg"/>
          <p:cNvPicPr>
            <a:picLocks noChangeAspect="1" noChangeArrowheads="1"/>
          </p:cNvPicPr>
          <p:nvPr/>
        </p:nvPicPr>
        <p:blipFill>
          <a:blip r:embed="rId5" cstate="print"/>
          <a:srcRect/>
          <a:stretch>
            <a:fillRect/>
          </a:stretch>
        </p:blipFill>
        <p:spPr bwMode="auto">
          <a:xfrm>
            <a:off x="4788024" y="3501008"/>
            <a:ext cx="3960440" cy="29703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10 CuadroTexto"/>
          <p:cNvSpPr txBox="1"/>
          <p:nvPr/>
        </p:nvSpPr>
        <p:spPr>
          <a:xfrm>
            <a:off x="4860032" y="6525344"/>
            <a:ext cx="3672408" cy="338554"/>
          </a:xfrm>
          <a:prstGeom prst="rect">
            <a:avLst/>
          </a:prstGeom>
          <a:noFill/>
        </p:spPr>
        <p:txBody>
          <a:bodyPr wrap="square" rtlCol="0">
            <a:spAutoFit/>
          </a:bodyPr>
          <a:lstStyle/>
          <a:p>
            <a:pPr algn="ctr"/>
            <a:r>
              <a:rPr lang="es-ES" sz="1600" dirty="0" smtClean="0"/>
              <a:t>Islas Marietas</a:t>
            </a:r>
            <a:endParaRPr lang="es-E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Usuario\Escritorio\P presentacion\Octubre\10380593_601123619988000_3030549665305023998_o.jpg"/>
          <p:cNvPicPr>
            <a:picLocks noChangeAspect="1" noChangeArrowheads="1"/>
          </p:cNvPicPr>
          <p:nvPr/>
        </p:nvPicPr>
        <p:blipFill>
          <a:blip r:embed="rId2" cstate="print"/>
          <a:srcRect/>
          <a:stretch>
            <a:fillRect/>
          </a:stretch>
        </p:blipFill>
        <p:spPr bwMode="auto">
          <a:xfrm>
            <a:off x="539552" y="0"/>
            <a:ext cx="7992888" cy="2850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5" name="Picture 5" descr="C:\Documents and Settings\Usuario\Escritorio\P presentacion\Octubre\Teequila.jpg"/>
          <p:cNvPicPr>
            <a:picLocks noChangeAspect="1" noChangeArrowheads="1"/>
          </p:cNvPicPr>
          <p:nvPr/>
        </p:nvPicPr>
        <p:blipFill>
          <a:blip r:embed="rId3" cstate="print"/>
          <a:srcRect/>
          <a:stretch>
            <a:fillRect/>
          </a:stretch>
        </p:blipFill>
        <p:spPr bwMode="auto">
          <a:xfrm>
            <a:off x="179512" y="3356992"/>
            <a:ext cx="3312368" cy="3074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6" name="Picture 6" descr="C:\Documents and Settings\Usuario\Escritorio\P presentacion\Octubre\tequila.jpg"/>
          <p:cNvPicPr>
            <a:picLocks noChangeAspect="1" noChangeArrowheads="1"/>
          </p:cNvPicPr>
          <p:nvPr/>
        </p:nvPicPr>
        <p:blipFill>
          <a:blip r:embed="rId4" cstate="print"/>
          <a:srcRect/>
          <a:stretch>
            <a:fillRect/>
          </a:stretch>
        </p:blipFill>
        <p:spPr bwMode="auto">
          <a:xfrm>
            <a:off x="3491880" y="3356992"/>
            <a:ext cx="2304256" cy="30723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7" name="Picture 7" descr="C:\Documents and Settings\Usuario\Escritorio\P presentacion\Octubre\Islas marietas.jpg"/>
          <p:cNvPicPr>
            <a:picLocks noChangeAspect="1" noChangeArrowheads="1"/>
          </p:cNvPicPr>
          <p:nvPr/>
        </p:nvPicPr>
        <p:blipFill>
          <a:blip r:embed="rId5" cstate="print"/>
          <a:srcRect/>
          <a:stretch>
            <a:fillRect/>
          </a:stretch>
        </p:blipFill>
        <p:spPr bwMode="auto">
          <a:xfrm>
            <a:off x="6300192" y="3356992"/>
            <a:ext cx="2304256"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9 CuadroTexto"/>
          <p:cNvSpPr txBox="1"/>
          <p:nvPr/>
        </p:nvSpPr>
        <p:spPr>
          <a:xfrm>
            <a:off x="1331640" y="6453336"/>
            <a:ext cx="3312368" cy="338554"/>
          </a:xfrm>
          <a:prstGeom prst="rect">
            <a:avLst/>
          </a:prstGeom>
          <a:noFill/>
        </p:spPr>
        <p:txBody>
          <a:bodyPr wrap="square" rtlCol="0">
            <a:spAutoFit/>
          </a:bodyPr>
          <a:lstStyle/>
          <a:p>
            <a:pPr algn="ctr"/>
            <a:r>
              <a:rPr lang="es-ES" sz="1600" dirty="0" smtClean="0"/>
              <a:t>Ciudad de Tequila</a:t>
            </a:r>
            <a:endParaRPr lang="es-ES" sz="1600" dirty="0"/>
          </a:p>
        </p:txBody>
      </p:sp>
      <p:sp>
        <p:nvSpPr>
          <p:cNvPr id="11" name="10 CuadroTexto"/>
          <p:cNvSpPr txBox="1"/>
          <p:nvPr/>
        </p:nvSpPr>
        <p:spPr>
          <a:xfrm>
            <a:off x="539552" y="2852936"/>
            <a:ext cx="7992888" cy="338554"/>
          </a:xfrm>
          <a:prstGeom prst="rect">
            <a:avLst/>
          </a:prstGeom>
          <a:noFill/>
        </p:spPr>
        <p:txBody>
          <a:bodyPr wrap="square" rtlCol="0">
            <a:spAutoFit/>
          </a:bodyPr>
          <a:lstStyle/>
          <a:p>
            <a:pPr algn="ctr"/>
            <a:r>
              <a:rPr lang="es-ES" sz="1600" dirty="0" smtClean="0"/>
              <a:t>Punta Mita, Riviera Nayarit</a:t>
            </a:r>
            <a:endParaRPr lang="es-ES" sz="1600" dirty="0"/>
          </a:p>
        </p:txBody>
      </p:sp>
      <p:sp>
        <p:nvSpPr>
          <p:cNvPr id="12" name="11 CuadroTexto"/>
          <p:cNvSpPr txBox="1"/>
          <p:nvPr/>
        </p:nvSpPr>
        <p:spPr>
          <a:xfrm>
            <a:off x="6300192" y="6453336"/>
            <a:ext cx="2304256" cy="338554"/>
          </a:xfrm>
          <a:prstGeom prst="rect">
            <a:avLst/>
          </a:prstGeom>
          <a:noFill/>
        </p:spPr>
        <p:txBody>
          <a:bodyPr wrap="square" rtlCol="0">
            <a:spAutoFit/>
          </a:bodyPr>
          <a:lstStyle/>
          <a:p>
            <a:pPr algn="ctr"/>
            <a:r>
              <a:rPr lang="es-ES" sz="1600" dirty="0" smtClean="0"/>
              <a:t>Islas Marietas</a:t>
            </a:r>
            <a:endParaRPr lang="es-E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179512" y="476672"/>
            <a:ext cx="8712968" cy="1477328"/>
          </a:xfrm>
          <a:prstGeom prst="rect">
            <a:avLst/>
          </a:prstGeom>
          <a:noFill/>
        </p:spPr>
        <p:txBody>
          <a:bodyPr wrap="square" rtlCol="0">
            <a:spAutoFit/>
          </a:bodyPr>
          <a:lstStyle/>
          <a:p>
            <a:pPr algn="just"/>
            <a:r>
              <a:rPr lang="es-ES" dirty="0" smtClean="0"/>
              <a:t>Llegó el mes de noviembre y lo empecé el mes de la mejor manera posible, viajando a Oaxaca, el pueblo de la familia con la que vivía, a pasar el fin de semana y a celebrar la mayor fiesta cultural de México que es el </a:t>
            </a:r>
            <a:r>
              <a:rPr lang="es-ES" b="1" dirty="0" smtClean="0"/>
              <a:t>Día de los Muertos</a:t>
            </a:r>
            <a:r>
              <a:rPr lang="es-ES" dirty="0" smtClean="0"/>
              <a:t>. Música, comida típica, ofrendas, poesías, burlas a la muerte, maquillaje, disfraces, son algunas de las costumbres de esta fiesta popular.</a:t>
            </a:r>
            <a:endParaRPr lang="es-ES" dirty="0"/>
          </a:p>
        </p:txBody>
      </p:sp>
      <p:pic>
        <p:nvPicPr>
          <p:cNvPr id="6148" name="Picture 4" descr="C:\Documents and Settings\Usuario\Escritorio\P presentacion\Noviembre\10746909_10205305789905294_6393532_o.jpg"/>
          <p:cNvPicPr>
            <a:picLocks noChangeAspect="1" noChangeArrowheads="1"/>
          </p:cNvPicPr>
          <p:nvPr/>
        </p:nvPicPr>
        <p:blipFill>
          <a:blip r:embed="rId2" cstate="print"/>
          <a:srcRect/>
          <a:stretch>
            <a:fillRect/>
          </a:stretch>
        </p:blipFill>
        <p:spPr bwMode="auto">
          <a:xfrm>
            <a:off x="179512" y="2564904"/>
            <a:ext cx="5762920" cy="32403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9 CuadroTexto"/>
          <p:cNvSpPr txBox="1"/>
          <p:nvPr/>
        </p:nvSpPr>
        <p:spPr>
          <a:xfrm>
            <a:off x="179512" y="5805264"/>
            <a:ext cx="5760640" cy="338554"/>
          </a:xfrm>
          <a:prstGeom prst="rect">
            <a:avLst/>
          </a:prstGeom>
          <a:noFill/>
        </p:spPr>
        <p:txBody>
          <a:bodyPr wrap="square" rtlCol="0">
            <a:spAutoFit/>
          </a:bodyPr>
          <a:lstStyle/>
          <a:p>
            <a:pPr algn="ctr"/>
            <a:r>
              <a:rPr lang="es-ES" sz="1600" dirty="0" smtClean="0"/>
              <a:t>Intercambio de calaveritas</a:t>
            </a:r>
            <a:endParaRPr lang="es-ES" sz="1600" dirty="0"/>
          </a:p>
        </p:txBody>
      </p:sp>
      <p:pic>
        <p:nvPicPr>
          <p:cNvPr id="6149" name="Picture 5" descr="C:\Documents and Settings\Usuario\Escritorio\P presentacion\Noviembre\20141101_172346.jpg"/>
          <p:cNvPicPr>
            <a:picLocks noChangeAspect="1" noChangeArrowheads="1"/>
          </p:cNvPicPr>
          <p:nvPr/>
        </p:nvPicPr>
        <p:blipFill>
          <a:blip r:embed="rId3" cstate="print"/>
          <a:srcRect/>
          <a:stretch>
            <a:fillRect/>
          </a:stretch>
        </p:blipFill>
        <p:spPr bwMode="auto">
          <a:xfrm>
            <a:off x="6012160" y="2348880"/>
            <a:ext cx="2951058" cy="39347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11 CuadroTexto"/>
          <p:cNvSpPr txBox="1"/>
          <p:nvPr/>
        </p:nvSpPr>
        <p:spPr>
          <a:xfrm>
            <a:off x="6156176" y="6309320"/>
            <a:ext cx="2664296" cy="338554"/>
          </a:xfrm>
          <a:prstGeom prst="rect">
            <a:avLst/>
          </a:prstGeom>
          <a:noFill/>
        </p:spPr>
        <p:txBody>
          <a:bodyPr wrap="square" rtlCol="0">
            <a:spAutoFit/>
          </a:bodyPr>
          <a:lstStyle/>
          <a:p>
            <a:pPr algn="ctr"/>
            <a:r>
              <a:rPr lang="es-ES" sz="1600" dirty="0" smtClean="0"/>
              <a:t>Maquillaje típico</a:t>
            </a:r>
            <a:endParaRPr lang="es-E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Usuario\Escritorio\P presentacion\Noviembre\20141101_115258.jpg"/>
          <p:cNvPicPr>
            <a:picLocks noChangeAspect="1" noChangeArrowheads="1"/>
          </p:cNvPicPr>
          <p:nvPr/>
        </p:nvPicPr>
        <p:blipFill>
          <a:blip r:embed="rId2" cstate="print"/>
          <a:srcRect/>
          <a:stretch>
            <a:fillRect/>
          </a:stretch>
        </p:blipFill>
        <p:spPr bwMode="auto">
          <a:xfrm>
            <a:off x="323528" y="188640"/>
            <a:ext cx="2700300" cy="3600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CuadroTexto"/>
          <p:cNvSpPr txBox="1"/>
          <p:nvPr/>
        </p:nvSpPr>
        <p:spPr>
          <a:xfrm>
            <a:off x="179512" y="3789040"/>
            <a:ext cx="2808312" cy="338554"/>
          </a:xfrm>
          <a:prstGeom prst="rect">
            <a:avLst/>
          </a:prstGeom>
          <a:noFill/>
        </p:spPr>
        <p:txBody>
          <a:bodyPr wrap="square" rtlCol="0">
            <a:spAutoFit/>
          </a:bodyPr>
          <a:lstStyle/>
          <a:p>
            <a:pPr algn="ctr"/>
            <a:r>
              <a:rPr lang="es-ES" sz="1600" dirty="0" smtClean="0"/>
              <a:t>Ofrenda</a:t>
            </a:r>
            <a:endParaRPr lang="es-ES" sz="1600" dirty="0"/>
          </a:p>
        </p:txBody>
      </p:sp>
      <p:pic>
        <p:nvPicPr>
          <p:cNvPr id="7171" name="Picture 3" descr="C:\Documents and Settings\Usuario\Escritorio\P presentacion\Noviembre\20141101_110530.jpg"/>
          <p:cNvPicPr>
            <a:picLocks noChangeAspect="1" noChangeArrowheads="1"/>
          </p:cNvPicPr>
          <p:nvPr/>
        </p:nvPicPr>
        <p:blipFill>
          <a:blip r:embed="rId3" cstate="print"/>
          <a:srcRect/>
          <a:stretch>
            <a:fillRect/>
          </a:stretch>
        </p:blipFill>
        <p:spPr bwMode="auto">
          <a:xfrm rot="16200000">
            <a:off x="2817552" y="646946"/>
            <a:ext cx="3600401" cy="2683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CuadroTexto"/>
          <p:cNvSpPr txBox="1"/>
          <p:nvPr/>
        </p:nvSpPr>
        <p:spPr>
          <a:xfrm>
            <a:off x="3131840" y="3789040"/>
            <a:ext cx="2808312" cy="338554"/>
          </a:xfrm>
          <a:prstGeom prst="rect">
            <a:avLst/>
          </a:prstGeom>
          <a:noFill/>
        </p:spPr>
        <p:txBody>
          <a:bodyPr wrap="square" rtlCol="0">
            <a:spAutoFit/>
          </a:bodyPr>
          <a:lstStyle/>
          <a:p>
            <a:pPr algn="ctr"/>
            <a:r>
              <a:rPr lang="es-ES" sz="1600" dirty="0" smtClean="0"/>
              <a:t>Pan de muertos</a:t>
            </a:r>
            <a:endParaRPr lang="es-ES" sz="1600" dirty="0"/>
          </a:p>
        </p:txBody>
      </p:sp>
      <p:pic>
        <p:nvPicPr>
          <p:cNvPr id="7172" name="Picture 4" descr="C:\Documents and Settings\Usuario\Escritorio\P presentacion\Noviembre\Dia de muertos.jpg"/>
          <p:cNvPicPr>
            <a:picLocks noChangeAspect="1" noChangeArrowheads="1"/>
          </p:cNvPicPr>
          <p:nvPr/>
        </p:nvPicPr>
        <p:blipFill>
          <a:blip r:embed="rId4" cstate="print"/>
          <a:srcRect/>
          <a:stretch>
            <a:fillRect/>
          </a:stretch>
        </p:blipFill>
        <p:spPr bwMode="auto">
          <a:xfrm>
            <a:off x="6156176" y="188640"/>
            <a:ext cx="2700300"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CuadroTexto"/>
          <p:cNvSpPr txBox="1"/>
          <p:nvPr/>
        </p:nvSpPr>
        <p:spPr>
          <a:xfrm>
            <a:off x="6084168" y="3789040"/>
            <a:ext cx="2808312" cy="338554"/>
          </a:xfrm>
          <a:prstGeom prst="rect">
            <a:avLst/>
          </a:prstGeom>
          <a:noFill/>
        </p:spPr>
        <p:txBody>
          <a:bodyPr wrap="square" rtlCol="0">
            <a:spAutoFit/>
          </a:bodyPr>
          <a:lstStyle/>
          <a:p>
            <a:pPr algn="ctr"/>
            <a:r>
              <a:rPr lang="es-ES" sz="1600" dirty="0" smtClean="0"/>
              <a:t>Artesanías</a:t>
            </a:r>
            <a:endParaRPr lang="es-ES" sz="1600" dirty="0"/>
          </a:p>
        </p:txBody>
      </p:sp>
      <p:pic>
        <p:nvPicPr>
          <p:cNvPr id="7173" name="Picture 5" descr="C:\Documents and Settings\Usuario\Escritorio\P presentacion\Noviembre\4 (5).jpg"/>
          <p:cNvPicPr>
            <a:picLocks noChangeAspect="1" noChangeArrowheads="1"/>
          </p:cNvPicPr>
          <p:nvPr/>
        </p:nvPicPr>
        <p:blipFill>
          <a:blip r:embed="rId5" cstate="print"/>
          <a:srcRect/>
          <a:stretch>
            <a:fillRect/>
          </a:stretch>
        </p:blipFill>
        <p:spPr bwMode="auto">
          <a:xfrm>
            <a:off x="1547664" y="4293096"/>
            <a:ext cx="2976331"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10 CuadroTexto"/>
          <p:cNvSpPr txBox="1"/>
          <p:nvPr/>
        </p:nvSpPr>
        <p:spPr>
          <a:xfrm>
            <a:off x="1475656" y="6519446"/>
            <a:ext cx="3024336" cy="338554"/>
          </a:xfrm>
          <a:prstGeom prst="rect">
            <a:avLst/>
          </a:prstGeom>
          <a:noFill/>
        </p:spPr>
        <p:txBody>
          <a:bodyPr wrap="square" rtlCol="0">
            <a:spAutoFit/>
          </a:bodyPr>
          <a:lstStyle/>
          <a:p>
            <a:pPr algn="ctr"/>
            <a:r>
              <a:rPr lang="es-ES" sz="1600" dirty="0" smtClean="0"/>
              <a:t>Cascada Piedra de Agua</a:t>
            </a:r>
            <a:endParaRPr lang="es-ES" sz="1600" dirty="0"/>
          </a:p>
        </p:txBody>
      </p:sp>
      <p:pic>
        <p:nvPicPr>
          <p:cNvPr id="7174" name="Picture 6" descr="C:\Documents and Settings\Usuario\Escritorio\P presentacion\Noviembre\IMG_6021389094989.jpeg"/>
          <p:cNvPicPr>
            <a:picLocks noChangeAspect="1" noChangeArrowheads="1"/>
          </p:cNvPicPr>
          <p:nvPr/>
        </p:nvPicPr>
        <p:blipFill>
          <a:blip r:embed="rId6" cstate="print"/>
          <a:srcRect/>
          <a:stretch>
            <a:fillRect/>
          </a:stretch>
        </p:blipFill>
        <p:spPr bwMode="auto">
          <a:xfrm>
            <a:off x="4572000" y="4293096"/>
            <a:ext cx="2808312"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12 CuadroTexto"/>
          <p:cNvSpPr txBox="1"/>
          <p:nvPr/>
        </p:nvSpPr>
        <p:spPr>
          <a:xfrm>
            <a:off x="4644008" y="6519446"/>
            <a:ext cx="2808312" cy="338554"/>
          </a:xfrm>
          <a:prstGeom prst="rect">
            <a:avLst/>
          </a:prstGeom>
          <a:noFill/>
        </p:spPr>
        <p:txBody>
          <a:bodyPr wrap="square" rtlCol="0">
            <a:spAutoFit/>
          </a:bodyPr>
          <a:lstStyle/>
          <a:p>
            <a:pPr algn="ctr"/>
            <a:r>
              <a:rPr lang="es-ES" sz="1600" dirty="0" smtClean="0"/>
              <a:t>Picnic con la familia</a:t>
            </a:r>
            <a:endParaRPr lang="es-E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692696"/>
            <a:ext cx="8712968" cy="1477328"/>
          </a:xfrm>
          <a:prstGeom prst="rect">
            <a:avLst/>
          </a:prstGeom>
          <a:noFill/>
        </p:spPr>
        <p:txBody>
          <a:bodyPr wrap="square" rtlCol="0">
            <a:spAutoFit/>
          </a:bodyPr>
          <a:lstStyle/>
          <a:p>
            <a:pPr algn="just"/>
            <a:r>
              <a:rPr lang="es-ES" dirty="0" smtClean="0"/>
              <a:t>Y sin darme cuenta llegó diciembre, terminando las clases, comenzando las despedidas.. Alrededor del 15 de diciembre culminé mis actividades en la facultad y aproveché las 3 últimas semanas de mi estadía para recorrer y conocer todo lo posible. Me encontré con Germán, un alumno de la UNER y junto con el y un mexicano comenzó otra pequeña aventura. </a:t>
            </a:r>
            <a:endParaRPr lang="es-ES" dirty="0"/>
          </a:p>
        </p:txBody>
      </p:sp>
      <p:pic>
        <p:nvPicPr>
          <p:cNvPr id="1026" name="Picture 2" descr="C:\Documents and Settings\Usuario\Escritorio\1609707_820668797989757_1032927078472287250_n.jpg"/>
          <p:cNvPicPr>
            <a:picLocks noChangeAspect="1" noChangeArrowheads="1"/>
          </p:cNvPicPr>
          <p:nvPr/>
        </p:nvPicPr>
        <p:blipFill>
          <a:blip r:embed="rId2" cstate="print"/>
          <a:srcRect/>
          <a:stretch>
            <a:fillRect/>
          </a:stretch>
        </p:blipFill>
        <p:spPr bwMode="auto">
          <a:xfrm>
            <a:off x="-72008" y="2564904"/>
            <a:ext cx="3096344"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C:\Documents and Settings\Usuario\Escritorio\P presentacion\Diciembre\10846000_10205407942261722_2086982722109293203_n.jpg"/>
          <p:cNvPicPr>
            <a:picLocks noChangeAspect="1" noChangeArrowheads="1"/>
          </p:cNvPicPr>
          <p:nvPr/>
        </p:nvPicPr>
        <p:blipFill>
          <a:blip r:embed="rId3" cstate="print"/>
          <a:srcRect/>
          <a:stretch>
            <a:fillRect/>
          </a:stretch>
        </p:blipFill>
        <p:spPr bwMode="auto">
          <a:xfrm>
            <a:off x="2843808" y="2564904"/>
            <a:ext cx="3168352"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C:\Documents and Settings\Usuario\Escritorio\P presentacion\Diciembre\10606106_10205407968142369_3113914505466633954_n.jpg"/>
          <p:cNvPicPr>
            <a:picLocks noChangeAspect="1" noChangeArrowheads="1"/>
          </p:cNvPicPr>
          <p:nvPr/>
        </p:nvPicPr>
        <p:blipFill>
          <a:blip r:embed="rId4" cstate="print"/>
          <a:srcRect/>
          <a:stretch>
            <a:fillRect/>
          </a:stretch>
        </p:blipFill>
        <p:spPr bwMode="auto">
          <a:xfrm>
            <a:off x="6012160" y="2564904"/>
            <a:ext cx="3131840"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CuadroTexto"/>
          <p:cNvSpPr txBox="1"/>
          <p:nvPr/>
        </p:nvSpPr>
        <p:spPr>
          <a:xfrm>
            <a:off x="179512" y="5754742"/>
            <a:ext cx="8964488" cy="338554"/>
          </a:xfrm>
          <a:prstGeom prst="rect">
            <a:avLst/>
          </a:prstGeom>
          <a:noFill/>
        </p:spPr>
        <p:txBody>
          <a:bodyPr wrap="square" rtlCol="0">
            <a:spAutoFit/>
          </a:bodyPr>
          <a:lstStyle/>
          <a:p>
            <a:pPr algn="ctr"/>
            <a:r>
              <a:rPr lang="es-ES" sz="1600" dirty="0" smtClean="0"/>
              <a:t>También hubo tiempo para el futbol! Estadio Nemesio Diez y Estadio Azteca</a:t>
            </a:r>
            <a:endParaRPr lang="es-E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Usuario\Escritorio\P presentacion\Diciembre\san-cristobal.jpg"/>
          <p:cNvPicPr>
            <a:picLocks noChangeAspect="1" noChangeArrowheads="1"/>
          </p:cNvPicPr>
          <p:nvPr/>
        </p:nvPicPr>
        <p:blipFill>
          <a:blip r:embed="rId2" cstate="print"/>
          <a:srcRect/>
          <a:stretch>
            <a:fillRect/>
          </a:stretch>
        </p:blipFill>
        <p:spPr bwMode="auto">
          <a:xfrm>
            <a:off x="323528" y="3429000"/>
            <a:ext cx="4176464" cy="3024336"/>
          </a:xfrm>
          <a:prstGeom prst="rect">
            <a:avLst/>
          </a:prstGeom>
          <a:ln>
            <a:noFill/>
          </a:ln>
          <a:effectLst>
            <a:outerShdw blurRad="190500" algn="tl" rotWithShape="0">
              <a:srgbClr val="000000">
                <a:alpha val="70000"/>
              </a:srgbClr>
            </a:outerShdw>
          </a:effectLst>
        </p:spPr>
      </p:pic>
      <p:pic>
        <p:nvPicPr>
          <p:cNvPr id="3075" name="Picture 3" descr="C:\Documents and Settings\Usuario\Escritorio\P presentacion\Diciembre\CATEDRAL.jpg"/>
          <p:cNvPicPr>
            <a:picLocks noChangeAspect="1" noChangeArrowheads="1"/>
          </p:cNvPicPr>
          <p:nvPr/>
        </p:nvPicPr>
        <p:blipFill>
          <a:blip r:embed="rId3" cstate="print"/>
          <a:srcRect/>
          <a:stretch>
            <a:fillRect/>
          </a:stretch>
        </p:blipFill>
        <p:spPr bwMode="auto">
          <a:xfrm>
            <a:off x="323528" y="188640"/>
            <a:ext cx="4176464" cy="3132348"/>
          </a:xfrm>
          <a:prstGeom prst="rect">
            <a:avLst/>
          </a:prstGeom>
          <a:ln>
            <a:noFill/>
          </a:ln>
          <a:effectLst>
            <a:outerShdw blurRad="190500" algn="tl" rotWithShape="0">
              <a:srgbClr val="000000">
                <a:alpha val="70000"/>
              </a:srgbClr>
            </a:outerShdw>
          </a:effectLst>
        </p:spPr>
      </p:pic>
      <p:pic>
        <p:nvPicPr>
          <p:cNvPr id="3077" name="Picture 5" descr="C:\Documents and Settings\Usuario\Mis documentos\DAIA\Fotos\MEXICO!\Chiapas\Tuxtla, San Cristobal, Chamula\Mexico 159.jpg"/>
          <p:cNvPicPr>
            <a:picLocks noChangeAspect="1" noChangeArrowheads="1"/>
          </p:cNvPicPr>
          <p:nvPr/>
        </p:nvPicPr>
        <p:blipFill>
          <a:blip r:embed="rId4" cstate="print"/>
          <a:srcRect/>
          <a:stretch>
            <a:fillRect/>
          </a:stretch>
        </p:blipFill>
        <p:spPr bwMode="auto">
          <a:xfrm>
            <a:off x="4716016" y="188640"/>
            <a:ext cx="4176464" cy="3132347"/>
          </a:xfrm>
          <a:prstGeom prst="rect">
            <a:avLst/>
          </a:prstGeom>
          <a:ln>
            <a:noFill/>
          </a:ln>
          <a:effectLst>
            <a:outerShdw blurRad="190500" algn="tl" rotWithShape="0">
              <a:srgbClr val="000000">
                <a:alpha val="70000"/>
              </a:srgbClr>
            </a:outerShdw>
          </a:effectLst>
        </p:spPr>
      </p:pic>
      <p:pic>
        <p:nvPicPr>
          <p:cNvPr id="3078" name="Picture 6" descr="C:\Documents and Settings\Usuario\Escritorio\P presentacion\Diciembre\turismo-pueblos-magicos-chiapas-san-cristobal-casas-img0002.png"/>
          <p:cNvPicPr>
            <a:picLocks noChangeAspect="1" noChangeArrowheads="1"/>
          </p:cNvPicPr>
          <p:nvPr/>
        </p:nvPicPr>
        <p:blipFill>
          <a:blip r:embed="rId5" cstate="print"/>
          <a:srcRect/>
          <a:stretch>
            <a:fillRect/>
          </a:stretch>
        </p:blipFill>
        <p:spPr bwMode="auto">
          <a:xfrm>
            <a:off x="4716016" y="3429000"/>
            <a:ext cx="4176464" cy="3006547"/>
          </a:xfrm>
          <a:prstGeom prst="rect">
            <a:avLst/>
          </a:prstGeom>
          <a:ln>
            <a:noFill/>
          </a:ln>
          <a:effectLst>
            <a:outerShdw blurRad="190500" algn="tl" rotWithShape="0">
              <a:srgbClr val="000000">
                <a:alpha val="70000"/>
              </a:srgbClr>
            </a:outerShdw>
          </a:effectLst>
        </p:spPr>
      </p:pic>
      <p:sp>
        <p:nvSpPr>
          <p:cNvPr id="9" name="8 CuadroTexto"/>
          <p:cNvSpPr txBox="1"/>
          <p:nvPr/>
        </p:nvSpPr>
        <p:spPr>
          <a:xfrm>
            <a:off x="395536" y="6519446"/>
            <a:ext cx="8424936" cy="338554"/>
          </a:xfrm>
          <a:prstGeom prst="rect">
            <a:avLst/>
          </a:prstGeom>
          <a:noFill/>
        </p:spPr>
        <p:txBody>
          <a:bodyPr wrap="square" rtlCol="0">
            <a:spAutoFit/>
          </a:bodyPr>
          <a:lstStyle/>
          <a:p>
            <a:pPr algn="ctr"/>
            <a:r>
              <a:rPr lang="es-ES" sz="1600" dirty="0" smtClean="0"/>
              <a:t>San Cristóbal de las Casas</a:t>
            </a:r>
            <a:endParaRPr lang="es-E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Usuario\Escritorio\P presentacion\Diciembre\Cascadas del chiflonn.jpg"/>
          <p:cNvPicPr>
            <a:picLocks noChangeAspect="1" noChangeArrowheads="1"/>
          </p:cNvPicPr>
          <p:nvPr/>
        </p:nvPicPr>
        <p:blipFill>
          <a:blip r:embed="rId2" cstate="print"/>
          <a:srcRect/>
          <a:stretch>
            <a:fillRect/>
          </a:stretch>
        </p:blipFill>
        <p:spPr bwMode="auto">
          <a:xfrm>
            <a:off x="251520" y="188640"/>
            <a:ext cx="4032448"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7" name="Picture 3" descr="C:\Documents and Settings\Usuario\Escritorio\P presentacion\Diciembre\Velo de novia.jpg"/>
          <p:cNvPicPr>
            <a:picLocks noChangeAspect="1" noChangeArrowheads="1"/>
          </p:cNvPicPr>
          <p:nvPr/>
        </p:nvPicPr>
        <p:blipFill>
          <a:blip r:embed="rId3" cstate="print"/>
          <a:srcRect/>
          <a:stretch>
            <a:fillRect/>
          </a:stretch>
        </p:blipFill>
        <p:spPr bwMode="auto">
          <a:xfrm>
            <a:off x="4427984" y="188640"/>
            <a:ext cx="4546812" cy="6192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8" name="Picture 4" descr="C:\Documents and Settings\Usuario\Mis documentos\DAIA\Fotos\MEXICO!\Chiapas\Cascadas del Chiflon\Mexico 108.jpg"/>
          <p:cNvPicPr>
            <a:picLocks noChangeAspect="1" noChangeArrowheads="1"/>
          </p:cNvPicPr>
          <p:nvPr/>
        </p:nvPicPr>
        <p:blipFill>
          <a:blip r:embed="rId4" cstate="print"/>
          <a:srcRect/>
          <a:stretch>
            <a:fillRect/>
          </a:stretch>
        </p:blipFill>
        <p:spPr bwMode="auto">
          <a:xfrm>
            <a:off x="251520" y="3356992"/>
            <a:ext cx="4032448"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CuadroTexto"/>
          <p:cNvSpPr txBox="1"/>
          <p:nvPr/>
        </p:nvSpPr>
        <p:spPr>
          <a:xfrm>
            <a:off x="323528" y="6453336"/>
            <a:ext cx="8496944" cy="338554"/>
          </a:xfrm>
          <a:prstGeom prst="rect">
            <a:avLst/>
          </a:prstGeom>
          <a:noFill/>
        </p:spPr>
        <p:txBody>
          <a:bodyPr wrap="square" rtlCol="0">
            <a:spAutoFit/>
          </a:bodyPr>
          <a:lstStyle/>
          <a:p>
            <a:pPr algn="ctr"/>
            <a:r>
              <a:rPr lang="es-ES" sz="1600" dirty="0" smtClean="0"/>
              <a:t>Cascadas del Chiflón</a:t>
            </a:r>
            <a:endParaRPr lang="es-ES"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Usuario\Escritorio\P presentacion\Diciembre\Lagunas de montebello.jpg"/>
          <p:cNvPicPr>
            <a:picLocks noChangeAspect="1" noChangeArrowheads="1"/>
          </p:cNvPicPr>
          <p:nvPr/>
        </p:nvPicPr>
        <p:blipFill>
          <a:blip r:embed="rId2" cstate="print"/>
          <a:srcRect/>
          <a:stretch>
            <a:fillRect/>
          </a:stretch>
        </p:blipFill>
        <p:spPr bwMode="auto">
          <a:xfrm>
            <a:off x="323527" y="188640"/>
            <a:ext cx="4128459"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3" name="Picture 3" descr="C:\Documents and Settings\Usuario\Mis documentos\DAIA\Fotos\MEXICO!\Chiapas\Lagunas de montebello\Mexico 131.jpg"/>
          <p:cNvPicPr>
            <a:picLocks noChangeAspect="1" noChangeArrowheads="1"/>
          </p:cNvPicPr>
          <p:nvPr/>
        </p:nvPicPr>
        <p:blipFill>
          <a:blip r:embed="rId3" cstate="print"/>
          <a:srcRect/>
          <a:stretch>
            <a:fillRect/>
          </a:stretch>
        </p:blipFill>
        <p:spPr bwMode="auto">
          <a:xfrm>
            <a:off x="323528" y="3284984"/>
            <a:ext cx="4128459"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CuadroTexto"/>
          <p:cNvSpPr txBox="1"/>
          <p:nvPr/>
        </p:nvSpPr>
        <p:spPr>
          <a:xfrm>
            <a:off x="323528" y="6453336"/>
            <a:ext cx="4104456" cy="338554"/>
          </a:xfrm>
          <a:prstGeom prst="rect">
            <a:avLst/>
          </a:prstGeom>
          <a:noFill/>
        </p:spPr>
        <p:txBody>
          <a:bodyPr wrap="square" rtlCol="0">
            <a:spAutoFit/>
          </a:bodyPr>
          <a:lstStyle/>
          <a:p>
            <a:pPr algn="ctr"/>
            <a:r>
              <a:rPr lang="es-ES" sz="1600" dirty="0" smtClean="0"/>
              <a:t>Lagunas de Montebello</a:t>
            </a:r>
            <a:endParaRPr lang="es-ES" sz="1600" dirty="0"/>
          </a:p>
        </p:txBody>
      </p:sp>
      <p:pic>
        <p:nvPicPr>
          <p:cNvPr id="2050" name="Picture 2" descr="C:\Documents and Settings\Usuario\Escritorio\P presentacion\Diciembre\paalenque.jpg"/>
          <p:cNvPicPr>
            <a:picLocks noChangeAspect="1" noChangeArrowheads="1"/>
          </p:cNvPicPr>
          <p:nvPr/>
        </p:nvPicPr>
        <p:blipFill>
          <a:blip r:embed="rId4" cstate="print"/>
          <a:srcRect/>
          <a:stretch>
            <a:fillRect/>
          </a:stretch>
        </p:blipFill>
        <p:spPr bwMode="auto">
          <a:xfrm>
            <a:off x="4644008" y="764704"/>
            <a:ext cx="4499992" cy="2531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descr="C:\Documents and Settings\Usuario\Escritorio\P presentacion\Diciembre\Paalenquee.jpg"/>
          <p:cNvPicPr>
            <a:picLocks noChangeAspect="1" noChangeArrowheads="1"/>
          </p:cNvPicPr>
          <p:nvPr/>
        </p:nvPicPr>
        <p:blipFill>
          <a:blip r:embed="rId5" cstate="print"/>
          <a:srcRect/>
          <a:stretch>
            <a:fillRect/>
          </a:stretch>
        </p:blipFill>
        <p:spPr bwMode="auto">
          <a:xfrm>
            <a:off x="4644008" y="3284984"/>
            <a:ext cx="4499992" cy="25312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CuadroTexto"/>
          <p:cNvSpPr txBox="1"/>
          <p:nvPr/>
        </p:nvSpPr>
        <p:spPr>
          <a:xfrm>
            <a:off x="4644008" y="5805264"/>
            <a:ext cx="4499992" cy="338554"/>
          </a:xfrm>
          <a:prstGeom prst="rect">
            <a:avLst/>
          </a:prstGeom>
          <a:noFill/>
        </p:spPr>
        <p:txBody>
          <a:bodyPr wrap="square" rtlCol="0">
            <a:spAutoFit/>
          </a:bodyPr>
          <a:lstStyle/>
          <a:p>
            <a:pPr algn="ctr"/>
            <a:r>
              <a:rPr lang="es-ES" sz="1600" dirty="0" smtClean="0"/>
              <a:t>Zona Arqueológica Palenque</a:t>
            </a:r>
            <a:endParaRPr lang="es-ES"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uario\Escritorio\P presentacion\Diciembre\Cañon del sumidero.jpg"/>
          <p:cNvPicPr>
            <a:picLocks noChangeAspect="1" noChangeArrowheads="1"/>
          </p:cNvPicPr>
          <p:nvPr/>
        </p:nvPicPr>
        <p:blipFill>
          <a:blip r:embed="rId2" cstate="print"/>
          <a:srcRect/>
          <a:stretch>
            <a:fillRect/>
          </a:stretch>
        </p:blipFill>
        <p:spPr bwMode="auto">
          <a:xfrm>
            <a:off x="299525" y="188640"/>
            <a:ext cx="8448939" cy="6336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CuadroTexto"/>
          <p:cNvSpPr txBox="1"/>
          <p:nvPr/>
        </p:nvSpPr>
        <p:spPr>
          <a:xfrm>
            <a:off x="251520" y="6519446"/>
            <a:ext cx="8496944" cy="338554"/>
          </a:xfrm>
          <a:prstGeom prst="rect">
            <a:avLst/>
          </a:prstGeom>
          <a:noFill/>
        </p:spPr>
        <p:txBody>
          <a:bodyPr wrap="square" rtlCol="0">
            <a:spAutoFit/>
          </a:bodyPr>
          <a:lstStyle/>
          <a:p>
            <a:pPr algn="ctr"/>
            <a:r>
              <a:rPr lang="es-ES" sz="1600" dirty="0" smtClean="0"/>
              <a:t>Cañón del Sumidero</a:t>
            </a:r>
            <a:endParaRPr lang="es-ES"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estadodemexico.jpg"/>
          <p:cNvPicPr>
            <a:picLocks noChangeAspect="1" noChangeArrowheads="1"/>
          </p:cNvPicPr>
          <p:nvPr/>
        </p:nvPicPr>
        <p:blipFill>
          <a:blip r:embed="rId2" cstate="print"/>
          <a:srcRect/>
          <a:stretch>
            <a:fillRect/>
          </a:stretch>
        </p:blipFill>
        <p:spPr bwMode="auto">
          <a:xfrm>
            <a:off x="611559" y="538316"/>
            <a:ext cx="7848873" cy="5767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Elipse"/>
          <p:cNvSpPr/>
          <p:nvPr/>
        </p:nvSpPr>
        <p:spPr>
          <a:xfrm>
            <a:off x="6084168" y="2348880"/>
            <a:ext cx="144016" cy="144016"/>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s-AR" dirty="0">
              <a:ln>
                <a:solidFill>
                  <a:schemeClr val="tx1"/>
                </a:solidFill>
              </a:ln>
              <a:solidFill>
                <a:schemeClr val="tx1"/>
              </a:solidFill>
            </a:endParaRPr>
          </a:p>
        </p:txBody>
      </p:sp>
      <p:sp>
        <p:nvSpPr>
          <p:cNvPr id="6" name="5 CuadroTexto"/>
          <p:cNvSpPr txBox="1"/>
          <p:nvPr/>
        </p:nvSpPr>
        <p:spPr>
          <a:xfrm>
            <a:off x="5940152" y="1988840"/>
            <a:ext cx="936104" cy="369332"/>
          </a:xfrm>
          <a:prstGeom prst="rect">
            <a:avLst/>
          </a:prstGeom>
          <a:noFill/>
        </p:spPr>
        <p:txBody>
          <a:bodyPr wrap="square" rtlCol="0">
            <a:spAutoFit/>
          </a:bodyPr>
          <a:lstStyle/>
          <a:p>
            <a:r>
              <a:rPr lang="es-ES_tradnl" dirty="0" smtClean="0">
                <a:ln>
                  <a:solidFill>
                    <a:schemeClr val="tx1">
                      <a:lumMod val="50000"/>
                      <a:lumOff val="50000"/>
                    </a:schemeClr>
                  </a:solidFill>
                </a:ln>
                <a:solidFill>
                  <a:schemeClr val="tx1">
                    <a:lumMod val="50000"/>
                    <a:lumOff val="50000"/>
                  </a:schemeClr>
                </a:solidFill>
              </a:rPr>
              <a:t>Toluca</a:t>
            </a:r>
            <a:endParaRPr lang="es-AR" dirty="0">
              <a:ln>
                <a:solidFill>
                  <a:schemeClr val="tx1">
                    <a:lumMod val="50000"/>
                    <a:lumOff val="50000"/>
                  </a:schemeClr>
                </a:solidFill>
              </a:ln>
              <a:solidFill>
                <a:schemeClr val="tx1">
                  <a:lumMod val="50000"/>
                  <a:lumOff val="50000"/>
                </a:schemeClr>
              </a:solidFill>
            </a:endParaRPr>
          </a:p>
        </p:txBody>
      </p:sp>
      <p:sp>
        <p:nvSpPr>
          <p:cNvPr id="7" name="6 CuadroTexto"/>
          <p:cNvSpPr txBox="1"/>
          <p:nvPr/>
        </p:nvSpPr>
        <p:spPr>
          <a:xfrm>
            <a:off x="2555776" y="0"/>
            <a:ext cx="3888432" cy="461665"/>
          </a:xfrm>
          <a:prstGeom prst="rect">
            <a:avLst/>
          </a:prstGeom>
          <a:noFill/>
        </p:spPr>
        <p:txBody>
          <a:bodyPr wrap="square" rtlCol="0">
            <a:spAutoFit/>
          </a:bodyPr>
          <a:lstStyle/>
          <a:p>
            <a:pPr algn="ctr"/>
            <a:r>
              <a:rPr lang="es-ES_tradnl" sz="2400" u="sng" dirty="0" smtClean="0"/>
              <a:t>Destino</a:t>
            </a:r>
            <a:r>
              <a:rPr lang="es-ES_tradnl" sz="2400" dirty="0" smtClean="0"/>
              <a:t>:</a:t>
            </a:r>
            <a:endParaRPr lang="es-AR"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Mexico 294.jpg"/>
          <p:cNvPicPr>
            <a:picLocks noChangeAspect="1"/>
          </p:cNvPicPr>
          <p:nvPr/>
        </p:nvPicPr>
        <p:blipFill>
          <a:blip r:embed="rId2" cstate="print"/>
          <a:stretch>
            <a:fillRect/>
          </a:stretch>
        </p:blipFill>
        <p:spPr>
          <a:xfrm>
            <a:off x="251520" y="188640"/>
            <a:ext cx="4176463"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7 Imagen" descr="tulum.jpg"/>
          <p:cNvPicPr>
            <a:picLocks noChangeAspect="1"/>
          </p:cNvPicPr>
          <p:nvPr/>
        </p:nvPicPr>
        <p:blipFill>
          <a:blip r:embed="rId3" cstate="print"/>
          <a:stretch>
            <a:fillRect/>
          </a:stretch>
        </p:blipFill>
        <p:spPr>
          <a:xfrm>
            <a:off x="4572000" y="188640"/>
            <a:ext cx="4248472"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8 Imagen" descr="tulum (2).jpg"/>
          <p:cNvPicPr>
            <a:picLocks noChangeAspect="1"/>
          </p:cNvPicPr>
          <p:nvPr/>
        </p:nvPicPr>
        <p:blipFill>
          <a:blip r:embed="rId4" cstate="print"/>
          <a:stretch>
            <a:fillRect/>
          </a:stretch>
        </p:blipFill>
        <p:spPr>
          <a:xfrm>
            <a:off x="251520" y="3356992"/>
            <a:ext cx="4176464" cy="31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9 Imagen" descr="tulum (3).jpg"/>
          <p:cNvPicPr>
            <a:picLocks noChangeAspect="1"/>
          </p:cNvPicPr>
          <p:nvPr/>
        </p:nvPicPr>
        <p:blipFill>
          <a:blip r:embed="rId5" cstate="print"/>
          <a:stretch>
            <a:fillRect/>
          </a:stretch>
        </p:blipFill>
        <p:spPr>
          <a:xfrm>
            <a:off x="4572000" y="3356992"/>
            <a:ext cx="4224469" cy="31683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10 CuadroTexto"/>
          <p:cNvSpPr txBox="1"/>
          <p:nvPr/>
        </p:nvSpPr>
        <p:spPr>
          <a:xfrm>
            <a:off x="251520" y="6519446"/>
            <a:ext cx="8568952" cy="338554"/>
          </a:xfrm>
          <a:prstGeom prst="rect">
            <a:avLst/>
          </a:prstGeom>
          <a:noFill/>
        </p:spPr>
        <p:txBody>
          <a:bodyPr wrap="square" rtlCol="0">
            <a:spAutoFit/>
          </a:bodyPr>
          <a:lstStyle/>
          <a:p>
            <a:pPr algn="ctr"/>
            <a:r>
              <a:rPr lang="es-ES" sz="1600" dirty="0" smtClean="0"/>
              <a:t>Riviera Maya. Tulum</a:t>
            </a:r>
            <a:endParaRPr lang="es-ES"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Mexico 392.jpg"/>
          <p:cNvPicPr>
            <a:picLocks noChangeAspect="1"/>
          </p:cNvPicPr>
          <p:nvPr/>
        </p:nvPicPr>
        <p:blipFill>
          <a:blip r:embed="rId2" cstate="print"/>
          <a:stretch>
            <a:fillRect/>
          </a:stretch>
        </p:blipFill>
        <p:spPr>
          <a:xfrm>
            <a:off x="2627784" y="188640"/>
            <a:ext cx="2430270" cy="324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Imagen" descr="Mexico 408.jpg"/>
          <p:cNvPicPr>
            <a:picLocks noChangeAspect="1"/>
          </p:cNvPicPr>
          <p:nvPr/>
        </p:nvPicPr>
        <p:blipFill>
          <a:blip r:embed="rId3" cstate="print"/>
          <a:stretch>
            <a:fillRect/>
          </a:stretch>
        </p:blipFill>
        <p:spPr>
          <a:xfrm>
            <a:off x="251520" y="188641"/>
            <a:ext cx="2430270" cy="324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C:\Documents and Settings\Usuario\Mis documentos\DAIA\Fotos\MEXICO!\Playa del Carmen\Mexico 383.jpg"/>
          <p:cNvPicPr>
            <a:picLocks noChangeAspect="1" noChangeArrowheads="1"/>
          </p:cNvPicPr>
          <p:nvPr/>
        </p:nvPicPr>
        <p:blipFill>
          <a:blip r:embed="rId4" cstate="print"/>
          <a:srcRect l="10630" t="21260" r="7087" b="14173"/>
          <a:stretch>
            <a:fillRect/>
          </a:stretch>
        </p:blipFill>
        <p:spPr bwMode="auto">
          <a:xfrm>
            <a:off x="251520" y="3429000"/>
            <a:ext cx="4824536" cy="2839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7 CuadroTexto"/>
          <p:cNvSpPr txBox="1"/>
          <p:nvPr/>
        </p:nvSpPr>
        <p:spPr>
          <a:xfrm>
            <a:off x="251520" y="6237312"/>
            <a:ext cx="4824536" cy="338554"/>
          </a:xfrm>
          <a:prstGeom prst="rect">
            <a:avLst/>
          </a:prstGeom>
          <a:noFill/>
        </p:spPr>
        <p:txBody>
          <a:bodyPr wrap="square" rtlCol="0">
            <a:spAutoFit/>
          </a:bodyPr>
          <a:lstStyle/>
          <a:p>
            <a:pPr algn="ctr"/>
            <a:r>
              <a:rPr lang="es-ES" sz="1600" dirty="0" smtClean="0"/>
              <a:t>Playa del Carmen</a:t>
            </a:r>
            <a:endParaRPr lang="es-ES" sz="1600" dirty="0"/>
          </a:p>
        </p:txBody>
      </p:sp>
      <p:pic>
        <p:nvPicPr>
          <p:cNvPr id="9" name="8 Imagen" descr="islaa.jpg"/>
          <p:cNvPicPr>
            <a:picLocks noChangeAspect="1"/>
          </p:cNvPicPr>
          <p:nvPr/>
        </p:nvPicPr>
        <p:blipFill>
          <a:blip r:embed="rId5" cstate="print"/>
          <a:stretch>
            <a:fillRect/>
          </a:stretch>
        </p:blipFill>
        <p:spPr>
          <a:xfrm>
            <a:off x="5220071" y="260648"/>
            <a:ext cx="3765973" cy="2898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9 Imagen" descr="Isla muejres.jpg"/>
          <p:cNvPicPr>
            <a:picLocks noChangeAspect="1"/>
          </p:cNvPicPr>
          <p:nvPr/>
        </p:nvPicPr>
        <p:blipFill>
          <a:blip r:embed="rId6" cstate="print"/>
          <a:stretch>
            <a:fillRect/>
          </a:stretch>
        </p:blipFill>
        <p:spPr>
          <a:xfrm>
            <a:off x="5207563" y="3212976"/>
            <a:ext cx="3756925" cy="2817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10 CuadroTexto"/>
          <p:cNvSpPr txBox="1"/>
          <p:nvPr/>
        </p:nvSpPr>
        <p:spPr>
          <a:xfrm>
            <a:off x="5220072" y="6165304"/>
            <a:ext cx="3744416" cy="338554"/>
          </a:xfrm>
          <a:prstGeom prst="rect">
            <a:avLst/>
          </a:prstGeom>
          <a:noFill/>
        </p:spPr>
        <p:txBody>
          <a:bodyPr wrap="square" rtlCol="0">
            <a:spAutoFit/>
          </a:bodyPr>
          <a:lstStyle/>
          <a:p>
            <a:pPr algn="ctr"/>
            <a:r>
              <a:rPr lang="es-ES" sz="1600" dirty="0" smtClean="0"/>
              <a:t>Isla Mujeres</a:t>
            </a:r>
            <a:endParaRPr lang="es-ES"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Cancun.jpg"/>
          <p:cNvPicPr>
            <a:picLocks noChangeAspect="1"/>
          </p:cNvPicPr>
          <p:nvPr/>
        </p:nvPicPr>
        <p:blipFill>
          <a:blip r:embed="rId2" cstate="print"/>
          <a:stretch>
            <a:fillRect/>
          </a:stretch>
        </p:blipFill>
        <p:spPr>
          <a:xfrm>
            <a:off x="251520" y="188640"/>
            <a:ext cx="4176464" cy="3132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Imagen" descr="Mexico 553.jpg"/>
          <p:cNvPicPr>
            <a:picLocks noChangeAspect="1"/>
          </p:cNvPicPr>
          <p:nvPr/>
        </p:nvPicPr>
        <p:blipFill>
          <a:blip r:embed="rId3" cstate="print"/>
          <a:stretch>
            <a:fillRect/>
          </a:stretch>
        </p:blipFill>
        <p:spPr>
          <a:xfrm>
            <a:off x="4716016" y="188640"/>
            <a:ext cx="4200467"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6 Imagen" descr="10828103_10205111888064555_6717245509292837977_o.jpg"/>
          <p:cNvPicPr>
            <a:picLocks noChangeAspect="1"/>
          </p:cNvPicPr>
          <p:nvPr/>
        </p:nvPicPr>
        <p:blipFill>
          <a:blip r:embed="rId4" cstate="print"/>
          <a:stretch>
            <a:fillRect/>
          </a:stretch>
        </p:blipFill>
        <p:spPr>
          <a:xfrm>
            <a:off x="251520" y="3429000"/>
            <a:ext cx="4176464" cy="3132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7 Imagen" descr="Mexico 593.jpg"/>
          <p:cNvPicPr>
            <a:picLocks noChangeAspect="1"/>
          </p:cNvPicPr>
          <p:nvPr/>
        </p:nvPicPr>
        <p:blipFill>
          <a:blip r:embed="rId5" cstate="print"/>
          <a:stretch>
            <a:fillRect/>
          </a:stretch>
        </p:blipFill>
        <p:spPr>
          <a:xfrm>
            <a:off x="4716016" y="3429000"/>
            <a:ext cx="4128458" cy="3096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8 CuadroTexto"/>
          <p:cNvSpPr txBox="1"/>
          <p:nvPr/>
        </p:nvSpPr>
        <p:spPr>
          <a:xfrm>
            <a:off x="251520" y="6519446"/>
            <a:ext cx="8568952" cy="338554"/>
          </a:xfrm>
          <a:prstGeom prst="rect">
            <a:avLst/>
          </a:prstGeom>
          <a:noFill/>
        </p:spPr>
        <p:txBody>
          <a:bodyPr wrap="square" rtlCol="0">
            <a:spAutoFit/>
          </a:bodyPr>
          <a:lstStyle/>
          <a:p>
            <a:pPr algn="ctr"/>
            <a:r>
              <a:rPr lang="es-ES" sz="1600" dirty="0" smtClean="0"/>
              <a:t>Cancún</a:t>
            </a:r>
            <a:endParaRPr lang="es-ES" sz="1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260648"/>
            <a:ext cx="8640960" cy="2031325"/>
          </a:xfrm>
          <a:prstGeom prst="rect">
            <a:avLst/>
          </a:prstGeom>
          <a:noFill/>
        </p:spPr>
        <p:txBody>
          <a:bodyPr wrap="square" rtlCol="0">
            <a:spAutoFit/>
          </a:bodyPr>
          <a:lstStyle/>
          <a:p>
            <a:pPr algn="just"/>
            <a:r>
              <a:rPr lang="es-ES" dirty="0" smtClean="0"/>
              <a:t>Bueno si hablamos de México no puede faltar un lugar para hablar de la impresionante </a:t>
            </a:r>
            <a:r>
              <a:rPr lang="es-ES" b="1" dirty="0" smtClean="0"/>
              <a:t>gastronomía mexicana </a:t>
            </a:r>
            <a:r>
              <a:rPr lang="es-ES" dirty="0" smtClean="0"/>
              <a:t>y la variedad de comidas y bebidas que se acostumbran a consumir. Fue muy difícil adaptarme al principio, principalmente a lo picante pero no fue para nada imposible. La característica principal de la comida mexicana es la gran diversidad. Cada región o estado posee sus propias recetas y tradiciones culinarias. Casi todas se caracterizan por un componente básico en sus ingredientes, generalmente maíz, chile y frijol, acompañados por el siempre presente jitomate, en diversas formas y variedades.</a:t>
            </a:r>
          </a:p>
        </p:txBody>
      </p:sp>
      <p:pic>
        <p:nvPicPr>
          <p:cNvPr id="2050" name="Picture 2" descr="F:\P presentacion\Gastronomia\SAM_7353.JPG"/>
          <p:cNvPicPr>
            <a:picLocks noChangeAspect="1" noChangeArrowheads="1"/>
          </p:cNvPicPr>
          <p:nvPr/>
        </p:nvPicPr>
        <p:blipFill>
          <a:blip r:embed="rId2" cstate="print"/>
          <a:srcRect/>
          <a:stretch>
            <a:fillRect/>
          </a:stretch>
        </p:blipFill>
        <p:spPr bwMode="auto">
          <a:xfrm>
            <a:off x="539552" y="2420888"/>
            <a:ext cx="2354544"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descr="http://www.divinacocina.es/wp-content/uploads/9122322_s.jpg"/>
          <p:cNvPicPr>
            <a:picLocks noChangeAspect="1" noChangeArrowheads="1"/>
          </p:cNvPicPr>
          <p:nvPr/>
        </p:nvPicPr>
        <p:blipFill>
          <a:blip r:embed="rId3" cstate="print"/>
          <a:srcRect/>
          <a:stretch>
            <a:fillRect/>
          </a:stretch>
        </p:blipFill>
        <p:spPr bwMode="auto">
          <a:xfrm>
            <a:off x="2987824" y="2420888"/>
            <a:ext cx="2664295" cy="19266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3" name="Picture 5" descr="C:\Documents and Settings\Usuario\Mis documentos\DAIA\Fotos\MEXICO!\Toluca, Primeras fotos\SAM_6671.JPG"/>
          <p:cNvPicPr>
            <a:picLocks noChangeAspect="1" noChangeArrowheads="1"/>
          </p:cNvPicPr>
          <p:nvPr/>
        </p:nvPicPr>
        <p:blipFill>
          <a:blip r:embed="rId4" cstate="print"/>
          <a:srcRect/>
          <a:stretch>
            <a:fillRect/>
          </a:stretch>
        </p:blipFill>
        <p:spPr bwMode="auto">
          <a:xfrm>
            <a:off x="2987824" y="4293096"/>
            <a:ext cx="2664296" cy="1998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CuadroTexto"/>
          <p:cNvSpPr txBox="1"/>
          <p:nvPr/>
        </p:nvSpPr>
        <p:spPr>
          <a:xfrm>
            <a:off x="539552" y="6309320"/>
            <a:ext cx="5112568" cy="338554"/>
          </a:xfrm>
          <a:prstGeom prst="rect">
            <a:avLst/>
          </a:prstGeom>
          <a:noFill/>
        </p:spPr>
        <p:txBody>
          <a:bodyPr wrap="square" rtlCol="0">
            <a:spAutoFit/>
          </a:bodyPr>
          <a:lstStyle/>
          <a:p>
            <a:pPr algn="ctr"/>
            <a:r>
              <a:rPr lang="es-ES" sz="1600" dirty="0" smtClean="0"/>
              <a:t>Trompo de tacos al pastor, tortillas y salsas picantes</a:t>
            </a:r>
            <a:endParaRPr lang="es-ES" sz="1600" dirty="0"/>
          </a:p>
        </p:txBody>
      </p:sp>
      <p:pic>
        <p:nvPicPr>
          <p:cNvPr id="2055" name="Picture 7" descr="F:\P presentacion\Gastronomia\IMAG2191.jpg"/>
          <p:cNvPicPr>
            <a:picLocks noChangeAspect="1" noChangeArrowheads="1"/>
          </p:cNvPicPr>
          <p:nvPr/>
        </p:nvPicPr>
        <p:blipFill>
          <a:blip r:embed="rId5" cstate="print"/>
          <a:srcRect/>
          <a:stretch>
            <a:fillRect/>
          </a:stretch>
        </p:blipFill>
        <p:spPr bwMode="auto">
          <a:xfrm>
            <a:off x="6372200" y="2348880"/>
            <a:ext cx="2180919" cy="3856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10 CuadroTexto"/>
          <p:cNvSpPr txBox="1"/>
          <p:nvPr/>
        </p:nvSpPr>
        <p:spPr>
          <a:xfrm>
            <a:off x="6300192" y="6309320"/>
            <a:ext cx="2448272" cy="338554"/>
          </a:xfrm>
          <a:prstGeom prst="rect">
            <a:avLst/>
          </a:prstGeom>
          <a:noFill/>
        </p:spPr>
        <p:txBody>
          <a:bodyPr wrap="square" rtlCol="0">
            <a:spAutoFit/>
          </a:bodyPr>
          <a:lstStyle/>
          <a:p>
            <a:r>
              <a:rPr lang="es-ES" sz="1600" dirty="0" smtClean="0"/>
              <a:t>Preparando la salsa picante</a:t>
            </a:r>
            <a:endParaRPr lang="es-E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179512" y="3068960"/>
            <a:ext cx="4032448" cy="338554"/>
          </a:xfrm>
          <a:prstGeom prst="rect">
            <a:avLst/>
          </a:prstGeom>
          <a:noFill/>
        </p:spPr>
        <p:txBody>
          <a:bodyPr wrap="square" rtlCol="0">
            <a:spAutoFit/>
          </a:bodyPr>
          <a:lstStyle/>
          <a:p>
            <a:pPr algn="ctr"/>
            <a:r>
              <a:rPr lang="es-ES" sz="1600" dirty="0" smtClean="0"/>
              <a:t>Chapulines</a:t>
            </a:r>
            <a:endParaRPr lang="es-ES" sz="1600" dirty="0"/>
          </a:p>
        </p:txBody>
      </p:sp>
      <p:pic>
        <p:nvPicPr>
          <p:cNvPr id="43011" name="Picture 3" descr="F:\P presentacion\Gastronomia\100.jpg"/>
          <p:cNvPicPr>
            <a:picLocks noChangeAspect="1" noChangeArrowheads="1"/>
          </p:cNvPicPr>
          <p:nvPr/>
        </p:nvPicPr>
        <p:blipFill>
          <a:blip r:embed="rId2" cstate="print"/>
          <a:srcRect/>
          <a:stretch>
            <a:fillRect/>
          </a:stretch>
        </p:blipFill>
        <p:spPr bwMode="auto">
          <a:xfrm>
            <a:off x="4860032" y="3573016"/>
            <a:ext cx="3888432"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012" name="Picture 4" descr="F:\P presentacion\Gastronomia\SAM_7138.JPG"/>
          <p:cNvPicPr>
            <a:picLocks noChangeAspect="1" noChangeArrowheads="1"/>
          </p:cNvPicPr>
          <p:nvPr/>
        </p:nvPicPr>
        <p:blipFill>
          <a:blip r:embed="rId3" cstate="print"/>
          <a:srcRect/>
          <a:stretch>
            <a:fillRect/>
          </a:stretch>
        </p:blipFill>
        <p:spPr bwMode="auto">
          <a:xfrm>
            <a:off x="4860032" y="260648"/>
            <a:ext cx="3960440" cy="28192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013" name="Picture 5" descr="F:\P presentacion\Gastronomia\SAM_7032.JPG"/>
          <p:cNvPicPr>
            <a:picLocks noChangeAspect="1" noChangeArrowheads="1"/>
          </p:cNvPicPr>
          <p:nvPr/>
        </p:nvPicPr>
        <p:blipFill>
          <a:blip r:embed="rId4" cstate="print"/>
          <a:srcRect/>
          <a:stretch>
            <a:fillRect/>
          </a:stretch>
        </p:blipFill>
        <p:spPr bwMode="auto">
          <a:xfrm>
            <a:off x="179512" y="3573016"/>
            <a:ext cx="4032448"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3015" name="Picture 7" descr="https://c1.staticflickr.com/3/2605/4114070940_ecab7fcf0b_b.jpg"/>
          <p:cNvPicPr>
            <a:picLocks noChangeAspect="1" noChangeArrowheads="1"/>
          </p:cNvPicPr>
          <p:nvPr/>
        </p:nvPicPr>
        <p:blipFill>
          <a:blip r:embed="rId5" cstate="print">
            <a:lum bright="10000"/>
          </a:blip>
          <a:srcRect/>
          <a:stretch>
            <a:fillRect/>
          </a:stretch>
        </p:blipFill>
        <p:spPr bwMode="auto">
          <a:xfrm>
            <a:off x="179512" y="260647"/>
            <a:ext cx="4032447" cy="2798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9 CuadroTexto"/>
          <p:cNvSpPr txBox="1"/>
          <p:nvPr/>
        </p:nvSpPr>
        <p:spPr>
          <a:xfrm>
            <a:off x="4860032" y="3068960"/>
            <a:ext cx="3960440" cy="338554"/>
          </a:xfrm>
          <a:prstGeom prst="rect">
            <a:avLst/>
          </a:prstGeom>
          <a:noFill/>
        </p:spPr>
        <p:txBody>
          <a:bodyPr wrap="square" rtlCol="0">
            <a:spAutoFit/>
          </a:bodyPr>
          <a:lstStyle/>
          <a:p>
            <a:pPr algn="ctr"/>
            <a:r>
              <a:rPr lang="es-ES" sz="1600" dirty="0" smtClean="0"/>
              <a:t>Pozole</a:t>
            </a:r>
            <a:endParaRPr lang="es-ES" sz="1600" dirty="0"/>
          </a:p>
        </p:txBody>
      </p:sp>
      <p:sp>
        <p:nvSpPr>
          <p:cNvPr id="11" name="10 CuadroTexto"/>
          <p:cNvSpPr txBox="1"/>
          <p:nvPr/>
        </p:nvSpPr>
        <p:spPr>
          <a:xfrm>
            <a:off x="179512" y="6519446"/>
            <a:ext cx="4104456" cy="338554"/>
          </a:xfrm>
          <a:prstGeom prst="rect">
            <a:avLst/>
          </a:prstGeom>
          <a:noFill/>
        </p:spPr>
        <p:txBody>
          <a:bodyPr wrap="square" rtlCol="0">
            <a:spAutoFit/>
          </a:bodyPr>
          <a:lstStyle/>
          <a:p>
            <a:pPr algn="ctr"/>
            <a:r>
              <a:rPr lang="es-ES" sz="1600" dirty="0" smtClean="0"/>
              <a:t>Gorditas</a:t>
            </a:r>
            <a:endParaRPr lang="es-ES" sz="1600" dirty="0"/>
          </a:p>
        </p:txBody>
      </p:sp>
      <p:sp>
        <p:nvSpPr>
          <p:cNvPr id="12" name="11 CuadroTexto"/>
          <p:cNvSpPr txBox="1"/>
          <p:nvPr/>
        </p:nvSpPr>
        <p:spPr>
          <a:xfrm>
            <a:off x="4860032" y="6519446"/>
            <a:ext cx="3888432" cy="338554"/>
          </a:xfrm>
          <a:prstGeom prst="rect">
            <a:avLst/>
          </a:prstGeom>
          <a:noFill/>
        </p:spPr>
        <p:txBody>
          <a:bodyPr wrap="square" rtlCol="0">
            <a:spAutoFit/>
          </a:bodyPr>
          <a:lstStyle/>
          <a:p>
            <a:pPr algn="ctr"/>
            <a:r>
              <a:rPr lang="es-ES" sz="1600" dirty="0" smtClean="0"/>
              <a:t>Tortas ahogadas</a:t>
            </a:r>
            <a:endParaRPr lang="es-ES" sz="1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F:\P presentacion\Gastronomia\SAM_7135.JPG"/>
          <p:cNvPicPr>
            <a:picLocks noChangeAspect="1" noChangeArrowheads="1"/>
          </p:cNvPicPr>
          <p:nvPr/>
        </p:nvPicPr>
        <p:blipFill>
          <a:blip r:embed="rId2" cstate="print"/>
          <a:srcRect/>
          <a:stretch>
            <a:fillRect/>
          </a:stretch>
        </p:blipFill>
        <p:spPr bwMode="auto">
          <a:xfrm>
            <a:off x="515549" y="188640"/>
            <a:ext cx="3840427"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035" name="Picture 3" descr="F:\P presentacion\Gastronomia\SAM_7034.JPG"/>
          <p:cNvPicPr>
            <a:picLocks noChangeAspect="1" noChangeArrowheads="1"/>
          </p:cNvPicPr>
          <p:nvPr/>
        </p:nvPicPr>
        <p:blipFill>
          <a:blip r:embed="rId3" cstate="print"/>
          <a:srcRect/>
          <a:stretch>
            <a:fillRect/>
          </a:stretch>
        </p:blipFill>
        <p:spPr bwMode="auto">
          <a:xfrm rot="5400000">
            <a:off x="157200" y="3955368"/>
            <a:ext cx="2924943" cy="2160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4036" name="Picture 4" descr="C:\Documents and Settings\Usuario\Mis documentos\DAIA\Fotos\MEXICO!\Toluca, Primeras fotos\SAM_6670.JPG"/>
          <p:cNvPicPr>
            <a:picLocks noChangeAspect="1" noChangeArrowheads="1"/>
          </p:cNvPicPr>
          <p:nvPr/>
        </p:nvPicPr>
        <p:blipFill>
          <a:blip r:embed="rId4" cstate="print"/>
          <a:srcRect/>
          <a:stretch>
            <a:fillRect/>
          </a:stretch>
        </p:blipFill>
        <p:spPr bwMode="auto">
          <a:xfrm>
            <a:off x="2771800" y="3573016"/>
            <a:ext cx="2160240" cy="2952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C:\Users\COMPAQ\Desktop\dai\10646681_10204835377987973_1307258003700088618_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644008" y="188640"/>
            <a:ext cx="3840427" cy="2880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8" name="7 CuadroTexto"/>
          <p:cNvSpPr txBox="1"/>
          <p:nvPr/>
        </p:nvSpPr>
        <p:spPr>
          <a:xfrm>
            <a:off x="467544" y="3068960"/>
            <a:ext cx="3816424" cy="338554"/>
          </a:xfrm>
          <a:prstGeom prst="rect">
            <a:avLst/>
          </a:prstGeom>
          <a:noFill/>
        </p:spPr>
        <p:txBody>
          <a:bodyPr wrap="square" rtlCol="0">
            <a:spAutoFit/>
          </a:bodyPr>
          <a:lstStyle/>
          <a:p>
            <a:pPr algn="ctr"/>
            <a:r>
              <a:rPr lang="es-ES" sz="1600" dirty="0" smtClean="0"/>
              <a:t>Tequila</a:t>
            </a:r>
            <a:endParaRPr lang="es-ES" sz="1600" dirty="0"/>
          </a:p>
        </p:txBody>
      </p:sp>
      <p:sp>
        <p:nvSpPr>
          <p:cNvPr id="9" name="8 CuadroTexto"/>
          <p:cNvSpPr txBox="1"/>
          <p:nvPr/>
        </p:nvSpPr>
        <p:spPr>
          <a:xfrm>
            <a:off x="4572000" y="3068960"/>
            <a:ext cx="3816424" cy="338554"/>
          </a:xfrm>
          <a:prstGeom prst="rect">
            <a:avLst/>
          </a:prstGeom>
          <a:noFill/>
        </p:spPr>
        <p:txBody>
          <a:bodyPr wrap="square" rtlCol="0">
            <a:spAutoFit/>
          </a:bodyPr>
          <a:lstStyle/>
          <a:p>
            <a:pPr algn="ctr"/>
            <a:r>
              <a:rPr lang="es-ES" sz="1600" dirty="0" smtClean="0"/>
              <a:t>Nopales</a:t>
            </a:r>
            <a:endParaRPr lang="es-ES" sz="1600" dirty="0"/>
          </a:p>
        </p:txBody>
      </p:sp>
      <p:sp>
        <p:nvSpPr>
          <p:cNvPr id="10" name="9 CuadroTexto"/>
          <p:cNvSpPr txBox="1"/>
          <p:nvPr/>
        </p:nvSpPr>
        <p:spPr>
          <a:xfrm>
            <a:off x="539552" y="6519446"/>
            <a:ext cx="4392488" cy="338554"/>
          </a:xfrm>
          <a:prstGeom prst="rect">
            <a:avLst/>
          </a:prstGeom>
          <a:noFill/>
        </p:spPr>
        <p:txBody>
          <a:bodyPr wrap="square" rtlCol="0">
            <a:spAutoFit/>
          </a:bodyPr>
          <a:lstStyle/>
          <a:p>
            <a:pPr algn="ctr"/>
            <a:r>
              <a:rPr lang="es-ES" sz="1600" dirty="0" smtClean="0"/>
              <a:t>Cervezas preparadas</a:t>
            </a:r>
            <a:endParaRPr lang="es-ES" sz="1600" dirty="0"/>
          </a:p>
        </p:txBody>
      </p:sp>
      <p:pic>
        <p:nvPicPr>
          <p:cNvPr id="11" name="Picture 7"/>
          <p:cNvPicPr>
            <a:picLocks noChangeAspect="1" noChangeArrowheads="1"/>
          </p:cNvPicPr>
          <p:nvPr/>
        </p:nvPicPr>
        <p:blipFill>
          <a:blip r:embed="rId6" cstate="print"/>
          <a:srcRect/>
          <a:stretch>
            <a:fillRect/>
          </a:stretch>
        </p:blipFill>
        <p:spPr bwMode="auto">
          <a:xfrm>
            <a:off x="5436096" y="3645024"/>
            <a:ext cx="2952328" cy="29090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11 CuadroTexto"/>
          <p:cNvSpPr txBox="1"/>
          <p:nvPr/>
        </p:nvSpPr>
        <p:spPr>
          <a:xfrm>
            <a:off x="5436096" y="6519446"/>
            <a:ext cx="3024336" cy="338554"/>
          </a:xfrm>
          <a:prstGeom prst="rect">
            <a:avLst/>
          </a:prstGeom>
          <a:noFill/>
        </p:spPr>
        <p:txBody>
          <a:bodyPr wrap="square" rtlCol="0">
            <a:spAutoFit/>
          </a:bodyPr>
          <a:lstStyle/>
          <a:p>
            <a:pPr algn="ctr"/>
            <a:r>
              <a:rPr lang="es-ES" sz="1600" dirty="0" smtClean="0"/>
              <a:t>Mojitos</a:t>
            </a:r>
            <a:endParaRPr lang="es-ES" sz="16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512" y="6237312"/>
            <a:ext cx="8640960" cy="369332"/>
          </a:xfrm>
          <a:prstGeom prst="rect">
            <a:avLst/>
          </a:prstGeom>
          <a:noFill/>
        </p:spPr>
        <p:txBody>
          <a:bodyPr wrap="square" rtlCol="0">
            <a:spAutoFit/>
          </a:bodyPr>
          <a:lstStyle/>
          <a:p>
            <a:pPr algn="ctr"/>
            <a:r>
              <a:rPr lang="es-ES" dirty="0" smtClean="0"/>
              <a:t>Despedida de la familia</a:t>
            </a:r>
            <a:endParaRPr lang="es-ES" dirty="0"/>
          </a:p>
        </p:txBody>
      </p:sp>
      <p:pic>
        <p:nvPicPr>
          <p:cNvPr id="2053" name="Picture 5" descr="C:\Documents and Settings\Usuario\Escritorio\P presentacion\Despedidas\Mexico 006.jpg"/>
          <p:cNvPicPr>
            <a:picLocks noChangeAspect="1" noChangeArrowheads="1"/>
          </p:cNvPicPr>
          <p:nvPr/>
        </p:nvPicPr>
        <p:blipFill>
          <a:blip r:embed="rId2" cstate="print"/>
          <a:srcRect/>
          <a:stretch>
            <a:fillRect/>
          </a:stretch>
        </p:blipFill>
        <p:spPr bwMode="auto">
          <a:xfrm>
            <a:off x="2688012" y="476672"/>
            <a:ext cx="6455988" cy="5760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4" name="Picture 6" descr="C:\Documents and Settings\Usuario\Escritorio\P presentacion\Despedidas\Mexico 008.jpg"/>
          <p:cNvPicPr>
            <a:picLocks noChangeAspect="1" noChangeArrowheads="1"/>
          </p:cNvPicPr>
          <p:nvPr/>
        </p:nvPicPr>
        <p:blipFill>
          <a:blip r:embed="rId3" cstate="print"/>
          <a:srcRect/>
          <a:stretch>
            <a:fillRect/>
          </a:stretch>
        </p:blipFill>
        <p:spPr bwMode="auto">
          <a:xfrm>
            <a:off x="0" y="476672"/>
            <a:ext cx="2915816" cy="2894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5" name="Picture 7" descr="C:\Documents and Settings\Usuario\Escritorio\P presentacion\Despedidas\Mexico 011.jpg"/>
          <p:cNvPicPr>
            <a:picLocks noChangeAspect="1" noChangeArrowheads="1"/>
          </p:cNvPicPr>
          <p:nvPr/>
        </p:nvPicPr>
        <p:blipFill>
          <a:blip r:embed="rId4" cstate="print"/>
          <a:srcRect/>
          <a:stretch>
            <a:fillRect/>
          </a:stretch>
        </p:blipFill>
        <p:spPr bwMode="auto">
          <a:xfrm>
            <a:off x="0" y="3356992"/>
            <a:ext cx="2915816" cy="2880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P presentacion\IMG_4849.jpg"/>
          <p:cNvPicPr>
            <a:picLocks noChangeAspect="1" noChangeArrowheads="1"/>
          </p:cNvPicPr>
          <p:nvPr/>
        </p:nvPicPr>
        <p:blipFill>
          <a:blip r:embed="rId2" cstate="print"/>
          <a:srcRect/>
          <a:stretch>
            <a:fillRect/>
          </a:stretch>
        </p:blipFill>
        <p:spPr bwMode="auto">
          <a:xfrm>
            <a:off x="179512" y="476672"/>
            <a:ext cx="8744149" cy="5832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CuadroTexto"/>
          <p:cNvSpPr txBox="1"/>
          <p:nvPr/>
        </p:nvSpPr>
        <p:spPr>
          <a:xfrm>
            <a:off x="323528" y="6309320"/>
            <a:ext cx="8424936" cy="338554"/>
          </a:xfrm>
          <a:prstGeom prst="rect">
            <a:avLst/>
          </a:prstGeom>
          <a:noFill/>
        </p:spPr>
        <p:txBody>
          <a:bodyPr wrap="square" rtlCol="0">
            <a:spAutoFit/>
          </a:bodyPr>
          <a:lstStyle/>
          <a:p>
            <a:pPr algn="ctr"/>
            <a:r>
              <a:rPr lang="es-ES" sz="1600" dirty="0" smtClean="0"/>
              <a:t>Acto de despedida de los dos intercambistas en el ITT</a:t>
            </a:r>
            <a:endParaRPr lang="es-ES" sz="1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Mexico 623.jpg"/>
          <p:cNvPicPr>
            <a:picLocks noChangeAspect="1"/>
          </p:cNvPicPr>
          <p:nvPr/>
        </p:nvPicPr>
        <p:blipFill>
          <a:blip r:embed="rId2" cstate="print"/>
          <a:stretch>
            <a:fillRect/>
          </a:stretch>
        </p:blipFill>
        <p:spPr>
          <a:xfrm>
            <a:off x="395536" y="188640"/>
            <a:ext cx="4032448"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4 Imagen" descr="Mexico 628.jpg"/>
          <p:cNvPicPr>
            <a:picLocks noChangeAspect="1"/>
          </p:cNvPicPr>
          <p:nvPr/>
        </p:nvPicPr>
        <p:blipFill>
          <a:blip r:embed="rId3" cstate="print"/>
          <a:stretch>
            <a:fillRect/>
          </a:stretch>
        </p:blipFill>
        <p:spPr>
          <a:xfrm>
            <a:off x="395536" y="3356992"/>
            <a:ext cx="4032448"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6 Imagen" descr="Mexico 630.jpg"/>
          <p:cNvPicPr>
            <a:picLocks noChangeAspect="1"/>
          </p:cNvPicPr>
          <p:nvPr/>
        </p:nvPicPr>
        <p:blipFill>
          <a:blip r:embed="rId4" cstate="print"/>
          <a:stretch>
            <a:fillRect/>
          </a:stretch>
        </p:blipFill>
        <p:spPr>
          <a:xfrm>
            <a:off x="4716016" y="188640"/>
            <a:ext cx="4032448" cy="3024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7 CuadroTexto"/>
          <p:cNvSpPr txBox="1"/>
          <p:nvPr/>
        </p:nvSpPr>
        <p:spPr>
          <a:xfrm>
            <a:off x="2699792" y="6519446"/>
            <a:ext cx="4248472" cy="338554"/>
          </a:xfrm>
          <a:prstGeom prst="rect">
            <a:avLst/>
          </a:prstGeom>
          <a:noFill/>
        </p:spPr>
        <p:txBody>
          <a:bodyPr wrap="square" rtlCol="0">
            <a:spAutoFit/>
          </a:bodyPr>
          <a:lstStyle/>
          <a:p>
            <a:pPr algn="ctr"/>
            <a:r>
              <a:rPr lang="es-ES" sz="1600" dirty="0" smtClean="0"/>
              <a:t>Algunas despedidas!!</a:t>
            </a:r>
            <a:endParaRPr lang="es-ES" sz="1600" dirty="0"/>
          </a:p>
        </p:txBody>
      </p:sp>
      <p:pic>
        <p:nvPicPr>
          <p:cNvPr id="1026" name="Picture 2" descr="E:\10678622_10154756008745271_4645784833237547947_n.jpg"/>
          <p:cNvPicPr>
            <a:picLocks noChangeAspect="1" noChangeArrowheads="1"/>
          </p:cNvPicPr>
          <p:nvPr/>
        </p:nvPicPr>
        <p:blipFill>
          <a:blip r:embed="rId5" cstate="print"/>
          <a:srcRect t="9525" b="16179"/>
          <a:stretch>
            <a:fillRect/>
          </a:stretch>
        </p:blipFill>
        <p:spPr bwMode="auto">
          <a:xfrm>
            <a:off x="4716016" y="3429000"/>
            <a:ext cx="4070674"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0" y="0"/>
            <a:ext cx="9144000" cy="3139321"/>
          </a:xfrm>
          <a:prstGeom prst="rect">
            <a:avLst/>
          </a:prstGeom>
          <a:noFill/>
        </p:spPr>
        <p:txBody>
          <a:bodyPr wrap="square" rtlCol="0">
            <a:spAutoFit/>
          </a:bodyPr>
          <a:lstStyle/>
          <a:p>
            <a:pPr algn="just"/>
            <a:r>
              <a:rPr lang="es-ES_tradnl" dirty="0" smtClean="0"/>
              <a:t>Bueno, llegó el 6 de enero, y la hora de partir. </a:t>
            </a:r>
            <a:r>
              <a:rPr lang="es-ES_tradnl" b="1" dirty="0" smtClean="0"/>
              <a:t>Feliz.</a:t>
            </a:r>
            <a:r>
              <a:rPr lang="es-ES_tradnl" dirty="0" smtClean="0"/>
              <a:t> Así me sentía. Feliz por haber podido cumplir con lo que había ido a hacer. Feliz por que me llevaba lo más lindo, que fue todo el cariño que recibí, de la familia y de los amigos que me hice, la gente me trató excelente. Mis amigos me acompañaron al aeropuerto, fue un día muy raro, con una mezcla de emociones, tristeza por despedirme de todos y ansiedad por llegar y reencontrarme con mi familia y amigos. </a:t>
            </a:r>
          </a:p>
          <a:p>
            <a:pPr algn="just"/>
            <a:r>
              <a:rPr lang="es-ES_tradnl" dirty="0" smtClean="0"/>
              <a:t>Fue una experiencia totalmente positiva. Convivir y relacionarse con gente exclusivamente de México me hizo poder conocer su cultura, costumbres y estilos de vida al 100 % . Creo que en el ámbito que mas me marcó esta experiencia es en lo afectivo, no voy a extrañar un lindo lugar, una comida, extraño a la gente y la calidez humana que me brindaron. Estoy muy agradecida a nuestra facultad que nos brinda posibilidades como estas, espero que cada vez seamos más los que nos animemos a aprovecharlas!!</a:t>
            </a:r>
            <a:endParaRPr lang="es-AR" dirty="0"/>
          </a:p>
        </p:txBody>
      </p:sp>
      <p:pic>
        <p:nvPicPr>
          <p:cNvPr id="6" name="5 Imagen" descr="1601582_10205742408702738_7713340162310143783_n.jpg"/>
          <p:cNvPicPr>
            <a:picLocks noChangeAspect="1"/>
          </p:cNvPicPr>
          <p:nvPr/>
        </p:nvPicPr>
        <p:blipFill>
          <a:blip r:embed="rId2" cstate="print"/>
          <a:srcRect l="2913" t="9708" r="6796" b="2913"/>
          <a:stretch>
            <a:fillRect/>
          </a:stretch>
        </p:blipFill>
        <p:spPr>
          <a:xfrm>
            <a:off x="3842320" y="2924944"/>
            <a:ext cx="5059762" cy="3672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p:cNvPicPr>
            <a:picLocks noChangeAspect="1" noChangeArrowheads="1"/>
          </p:cNvPicPr>
          <p:nvPr/>
        </p:nvPicPr>
        <p:blipFill>
          <a:blip r:embed="rId3" cstate="print"/>
          <a:srcRect l="6754" t="4505" b="5403"/>
          <a:stretch>
            <a:fillRect/>
          </a:stretch>
        </p:blipFill>
        <p:spPr bwMode="auto">
          <a:xfrm>
            <a:off x="0" y="3573016"/>
            <a:ext cx="3682618" cy="2667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uario\Escritorio\P presentacion\Agosto\toluca.JPG"/>
          <p:cNvPicPr>
            <a:picLocks noChangeAspect="1" noChangeArrowheads="1"/>
          </p:cNvPicPr>
          <p:nvPr/>
        </p:nvPicPr>
        <p:blipFill>
          <a:blip r:embed="rId2" cstate="print">
            <a:lum bright="10000" contrast="30000"/>
          </a:blip>
          <a:srcRect/>
          <a:stretch>
            <a:fillRect/>
          </a:stretch>
        </p:blipFill>
        <p:spPr bwMode="auto">
          <a:xfrm>
            <a:off x="0" y="2852936"/>
            <a:ext cx="4644008"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CuadroTexto"/>
          <p:cNvSpPr txBox="1"/>
          <p:nvPr/>
        </p:nvSpPr>
        <p:spPr>
          <a:xfrm>
            <a:off x="251520" y="260648"/>
            <a:ext cx="8712968" cy="2308324"/>
          </a:xfrm>
          <a:prstGeom prst="rect">
            <a:avLst/>
          </a:prstGeom>
          <a:noFill/>
        </p:spPr>
        <p:txBody>
          <a:bodyPr wrap="square" rtlCol="0">
            <a:spAutoFit/>
          </a:bodyPr>
          <a:lstStyle/>
          <a:p>
            <a:pPr algn="just"/>
            <a:r>
              <a:rPr lang="es-ES" dirty="0" smtClean="0"/>
              <a:t>Este intercambio lo realicé por medio del programa </a:t>
            </a:r>
            <a:r>
              <a:rPr lang="es-ES" b="1" dirty="0" smtClean="0"/>
              <a:t>JIMA</a:t>
            </a:r>
            <a:r>
              <a:rPr lang="es-ES" dirty="0" smtClean="0"/>
              <a:t> “Jóvenes de Intercambio México-Argentina”, del cual la Universidad Nacional de Entre Ríos y el </a:t>
            </a:r>
            <a:r>
              <a:rPr lang="es-ES" b="1" dirty="0" smtClean="0"/>
              <a:t>Instituto Tecnológico de Toluca</a:t>
            </a:r>
            <a:r>
              <a:rPr lang="es-ES" dirty="0" smtClean="0"/>
              <a:t> (ITT) forman parte. La facultad de origen se encarga del traslado, mientras que el ITT fue el responsable del alojamiento y comida. El lunes 18 de agosto llegué a la ciudad, fueron dos alumnos a recibirme a la terminal. El lunes 25 de agosto era el comienzo de cuatrimestre, por eso llegué una semana antes, para poder instalarme y conocer la facultad y la ciudad. El </a:t>
            </a:r>
            <a:r>
              <a:rPr lang="es-ES" b="1" dirty="0" smtClean="0"/>
              <a:t>hospedaje</a:t>
            </a:r>
            <a:r>
              <a:rPr lang="es-ES" dirty="0" smtClean="0"/>
              <a:t> era en una casa de familia, de una alumna del Instituto que ya había viajado para San Luis (</a:t>
            </a:r>
            <a:r>
              <a:rPr lang="es-ES" dirty="0" err="1" smtClean="0"/>
              <a:t>Arg</a:t>
            </a:r>
            <a:r>
              <a:rPr lang="es-ES" dirty="0" smtClean="0"/>
              <a:t>).</a:t>
            </a:r>
          </a:p>
        </p:txBody>
      </p:sp>
      <p:sp>
        <p:nvSpPr>
          <p:cNvPr id="7" name="6 CuadroTexto"/>
          <p:cNvSpPr txBox="1"/>
          <p:nvPr/>
        </p:nvSpPr>
        <p:spPr>
          <a:xfrm>
            <a:off x="0" y="6309320"/>
            <a:ext cx="4644008" cy="369332"/>
          </a:xfrm>
          <a:prstGeom prst="rect">
            <a:avLst/>
          </a:prstGeom>
          <a:noFill/>
        </p:spPr>
        <p:txBody>
          <a:bodyPr wrap="square" rtlCol="0">
            <a:spAutoFit/>
          </a:bodyPr>
          <a:lstStyle/>
          <a:p>
            <a:pPr algn="ctr"/>
            <a:r>
              <a:rPr lang="es-ES" dirty="0" smtClean="0"/>
              <a:t>Vista de la ciudad</a:t>
            </a:r>
            <a:endParaRPr lang="es-ES" dirty="0"/>
          </a:p>
        </p:txBody>
      </p:sp>
      <p:pic>
        <p:nvPicPr>
          <p:cNvPr id="2051" name="Picture 3" descr="E:\10389592_10204598515786566_5040193868817176239_n.jpg"/>
          <p:cNvPicPr>
            <a:picLocks noChangeAspect="1" noChangeArrowheads="1"/>
          </p:cNvPicPr>
          <p:nvPr/>
        </p:nvPicPr>
        <p:blipFill>
          <a:blip r:embed="rId3" cstate="print">
            <a:lum bright="10000"/>
          </a:blip>
          <a:srcRect/>
          <a:stretch>
            <a:fillRect/>
          </a:stretch>
        </p:blipFill>
        <p:spPr bwMode="auto">
          <a:xfrm>
            <a:off x="4622370" y="2852936"/>
            <a:ext cx="4521630" cy="345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11 CuadroTexto"/>
          <p:cNvSpPr txBox="1"/>
          <p:nvPr/>
        </p:nvSpPr>
        <p:spPr>
          <a:xfrm>
            <a:off x="4716016" y="6309320"/>
            <a:ext cx="4211960" cy="369332"/>
          </a:xfrm>
          <a:prstGeom prst="rect">
            <a:avLst/>
          </a:prstGeom>
          <a:noFill/>
        </p:spPr>
        <p:txBody>
          <a:bodyPr wrap="square" rtlCol="0">
            <a:spAutoFit/>
          </a:bodyPr>
          <a:lstStyle/>
          <a:p>
            <a:pPr algn="ctr"/>
            <a:r>
              <a:rPr lang="es-ES_tradnl" dirty="0" smtClean="0"/>
              <a:t>Plaza principal</a:t>
            </a:r>
            <a:endParaRPr lang="es-A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5000"/>
            <a:lum/>
          </a:blip>
          <a:srcRect/>
          <a:stretch>
            <a:fillRect l="-12000" r="-12000"/>
          </a:stretch>
        </a:blipFill>
        <a:effectLst/>
      </p:bgPr>
    </p:bg>
    <p:spTree>
      <p:nvGrpSpPr>
        <p:cNvPr id="1" name=""/>
        <p:cNvGrpSpPr/>
        <p:nvPr/>
      </p:nvGrpSpPr>
      <p:grpSpPr>
        <a:xfrm>
          <a:off x="0" y="0"/>
          <a:ext cx="0" cy="0"/>
          <a:chOff x="0" y="0"/>
          <a:chExt cx="0" cy="0"/>
        </a:xfrm>
      </p:grpSpPr>
      <p:sp>
        <p:nvSpPr>
          <p:cNvPr id="3" name="2 CuadroTexto"/>
          <p:cNvSpPr txBox="1"/>
          <p:nvPr/>
        </p:nvSpPr>
        <p:spPr>
          <a:xfrm>
            <a:off x="179512" y="2492896"/>
            <a:ext cx="8964488" cy="707886"/>
          </a:xfrm>
          <a:prstGeom prst="rect">
            <a:avLst/>
          </a:prstGeom>
          <a:noFill/>
        </p:spPr>
        <p:txBody>
          <a:bodyPr wrap="square" rtlCol="0">
            <a:spAutoFit/>
          </a:bodyPr>
          <a:lstStyle/>
          <a:p>
            <a:pPr algn="ctr"/>
            <a:r>
              <a:rPr lang="es-ES_tradnl" sz="4000" b="1" dirty="0" smtClean="0">
                <a:ln>
                  <a:solidFill>
                    <a:schemeClr val="tx1">
                      <a:lumMod val="75000"/>
                      <a:lumOff val="25000"/>
                    </a:schemeClr>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rPr>
              <a:t>Muchas gracias por su atención!! </a:t>
            </a:r>
            <a:endParaRPr lang="es-AR" sz="4000" b="1" dirty="0" smtClean="0">
              <a:ln>
                <a:solidFill>
                  <a:schemeClr val="tx1">
                    <a:lumMod val="75000"/>
                    <a:lumOff val="25000"/>
                  </a:schemeClr>
                </a:solidFill>
              </a:ln>
              <a:solidFill>
                <a:schemeClr val="tx1">
                  <a:lumMod val="85000"/>
                  <a:lumOff val="15000"/>
                </a:schemeClr>
              </a:solidFill>
              <a:effectLst>
                <a:glow rad="101600">
                  <a:schemeClr val="bg1">
                    <a:alpha val="60000"/>
                  </a:schemeClr>
                </a:glow>
                <a:outerShdw blurRad="38100" dist="38100" dir="2700000" algn="tl">
                  <a:srgbClr val="000000">
                    <a:alpha val="43137"/>
                  </a:srgbClr>
                </a:outerShdw>
              </a:effectLst>
            </a:endParaRPr>
          </a:p>
        </p:txBody>
      </p:sp>
      <p:pic>
        <p:nvPicPr>
          <p:cNvPr id="1028" name="Picture 4" descr="E:\images.jpg"/>
          <p:cNvPicPr>
            <a:picLocks noChangeAspect="1" noChangeArrowheads="1"/>
          </p:cNvPicPr>
          <p:nvPr/>
        </p:nvPicPr>
        <p:blipFill>
          <a:blip r:embed="rId3" cstate="print"/>
          <a:srcRect/>
          <a:stretch>
            <a:fillRect/>
          </a:stretch>
        </p:blipFill>
        <p:spPr bwMode="auto">
          <a:xfrm>
            <a:off x="4067944" y="5129808"/>
            <a:ext cx="1728192" cy="1728192"/>
          </a:xfrm>
          <a:prstGeom prst="rect">
            <a:avLst/>
          </a:prstGeom>
          <a:ln>
            <a:noFill/>
          </a:ln>
          <a:effectLst>
            <a:softEdge rad="112500"/>
          </a:effectLst>
        </p:spPr>
      </p:pic>
      <p:pic>
        <p:nvPicPr>
          <p:cNvPr id="1029" name="Picture 5" descr="E:\image_preview.png"/>
          <p:cNvPicPr>
            <a:picLocks noChangeAspect="1" noChangeArrowheads="1"/>
          </p:cNvPicPr>
          <p:nvPr/>
        </p:nvPicPr>
        <p:blipFill>
          <a:blip r:embed="rId4" cstate="print"/>
          <a:srcRect/>
          <a:stretch>
            <a:fillRect/>
          </a:stretch>
        </p:blipFill>
        <p:spPr bwMode="auto">
          <a:xfrm>
            <a:off x="6012160" y="5048530"/>
            <a:ext cx="2805379" cy="1809470"/>
          </a:xfrm>
          <a:prstGeom prst="rect">
            <a:avLst/>
          </a:prstGeom>
          <a:ln>
            <a:noFill/>
          </a:ln>
          <a:effectLst>
            <a:softEdge rad="112500"/>
          </a:effectLst>
        </p:spPr>
      </p:pic>
      <p:pic>
        <p:nvPicPr>
          <p:cNvPr id="1030" name="Picture 6" descr="E:\Logo-uner-fcal-mas-cuadrado.png"/>
          <p:cNvPicPr>
            <a:picLocks noChangeAspect="1" noChangeArrowheads="1"/>
          </p:cNvPicPr>
          <p:nvPr/>
        </p:nvPicPr>
        <p:blipFill>
          <a:blip r:embed="rId5" cstate="print"/>
          <a:srcRect/>
          <a:stretch>
            <a:fillRect/>
          </a:stretch>
        </p:blipFill>
        <p:spPr bwMode="auto">
          <a:xfrm>
            <a:off x="395536" y="5118891"/>
            <a:ext cx="3268503" cy="173910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188640"/>
            <a:ext cx="8640960" cy="3693319"/>
          </a:xfrm>
          <a:prstGeom prst="rect">
            <a:avLst/>
          </a:prstGeom>
          <a:noFill/>
        </p:spPr>
        <p:txBody>
          <a:bodyPr wrap="square" rtlCol="0">
            <a:spAutoFit/>
          </a:bodyPr>
          <a:lstStyle/>
          <a:p>
            <a:pPr algn="just"/>
            <a:r>
              <a:rPr lang="es-ES_tradnl" dirty="0" smtClean="0"/>
              <a:t>El Instituto es muy grande, cuenta con siete ingenierías, cada una con su edificio y miles de alumnos.  Las instalaciones eran muy cómodas, contaban con un centro de computación para los alumnos que lo requieran, un centro de idiomas, cafetería,  feria de libros, etc. En cuanto a las actividades extraescolares contaban con gimnasio, cancha de futbol, vóley, básquet, natación, atletismo, beisbol, bailes tradicionales, teatro, danzas, entre otras. </a:t>
            </a:r>
          </a:p>
          <a:p>
            <a:pPr algn="just"/>
            <a:r>
              <a:rPr lang="es-ES_tradnl" dirty="0" smtClean="0"/>
              <a:t>Cursé tres materias de la carrera </a:t>
            </a:r>
            <a:r>
              <a:rPr lang="es-ES_tradnl" b="1" dirty="0" smtClean="0"/>
              <a:t>Ingeniería Química</a:t>
            </a:r>
            <a:r>
              <a:rPr lang="es-ES_tradnl" dirty="0" smtClean="0"/>
              <a:t>: Laboratorio Integral III, Procesos de Separación II y III. Algo muy llamativo para mí fue el </a:t>
            </a:r>
            <a:r>
              <a:rPr lang="es-ES_tradnl" b="1" dirty="0" smtClean="0"/>
              <a:t>sistema de evaluación </a:t>
            </a:r>
            <a:r>
              <a:rPr lang="es-ES_tradnl" dirty="0" smtClean="0"/>
              <a:t>de las materias, no existen exámenes finales, ni materias regularizadas. Se rinde un examen por cada unidad desarrollada, y en el caso de no aprobarlos se debe recursar la materia. A demás es fundamental la entrega de trabajos prácticos, tareas y asistencia a clase, que forman parte de la nota final.  Otra cosa que me llamó la atención es que todos los alumnos deben realizar un </a:t>
            </a:r>
            <a:r>
              <a:rPr lang="es-ES_tradnl" b="1" dirty="0" smtClean="0"/>
              <a:t>servicio social </a:t>
            </a:r>
            <a:r>
              <a:rPr lang="es-ES_tradnl" dirty="0" smtClean="0"/>
              <a:t>durante su paso por la facultad, son ciertas horas de trabajo en algún organismo estatal, y muchos lo realizan dentro del ITT. </a:t>
            </a:r>
            <a:endParaRPr lang="es-AR" dirty="0"/>
          </a:p>
        </p:txBody>
      </p:sp>
      <p:pic>
        <p:nvPicPr>
          <p:cNvPr id="3074" name="Picture 2" descr="E:\Panorámicas-D.jpg"/>
          <p:cNvPicPr>
            <a:picLocks noChangeAspect="1" noChangeArrowheads="1"/>
          </p:cNvPicPr>
          <p:nvPr/>
        </p:nvPicPr>
        <p:blipFill>
          <a:blip r:embed="rId2" cstate="print"/>
          <a:srcRect/>
          <a:stretch>
            <a:fillRect/>
          </a:stretch>
        </p:blipFill>
        <p:spPr bwMode="auto">
          <a:xfrm>
            <a:off x="323528" y="3789040"/>
            <a:ext cx="4248472" cy="27236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E:\Imagen-244.jpg"/>
          <p:cNvPicPr>
            <a:picLocks noChangeAspect="1" noChangeArrowheads="1"/>
          </p:cNvPicPr>
          <p:nvPr/>
        </p:nvPicPr>
        <p:blipFill>
          <a:blip r:embed="rId3" cstate="print"/>
          <a:srcRect/>
          <a:stretch>
            <a:fillRect/>
          </a:stretch>
        </p:blipFill>
        <p:spPr bwMode="auto">
          <a:xfrm>
            <a:off x="4860032" y="3789040"/>
            <a:ext cx="3600400" cy="273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CuadroTexto"/>
          <p:cNvSpPr txBox="1"/>
          <p:nvPr/>
        </p:nvSpPr>
        <p:spPr>
          <a:xfrm>
            <a:off x="0" y="6488668"/>
            <a:ext cx="9144000" cy="369332"/>
          </a:xfrm>
          <a:prstGeom prst="rect">
            <a:avLst/>
          </a:prstGeom>
          <a:noFill/>
        </p:spPr>
        <p:txBody>
          <a:bodyPr wrap="square" rtlCol="0">
            <a:spAutoFit/>
          </a:bodyPr>
          <a:lstStyle/>
          <a:p>
            <a:pPr algn="ctr"/>
            <a:r>
              <a:rPr lang="es-ES_tradnl" dirty="0" smtClean="0"/>
              <a:t>Instalaciones del ITT</a:t>
            </a:r>
            <a:endParaRPr lang="es-A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12527_10204560665840341_7894732159039007474_n.jpg"/>
          <p:cNvPicPr>
            <a:picLocks noChangeAspect="1" noChangeArrowheads="1"/>
          </p:cNvPicPr>
          <p:nvPr/>
        </p:nvPicPr>
        <p:blipFill>
          <a:blip r:embed="rId2" cstate="print"/>
          <a:srcRect/>
          <a:stretch>
            <a:fillRect/>
          </a:stretch>
        </p:blipFill>
        <p:spPr bwMode="auto">
          <a:xfrm>
            <a:off x="179513" y="188641"/>
            <a:ext cx="4128458"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5" name="Picture 3" descr="E:\10624557_10204560660800215_6905675579845853519_n.jpg"/>
          <p:cNvPicPr>
            <a:picLocks noChangeAspect="1" noChangeArrowheads="1"/>
          </p:cNvPicPr>
          <p:nvPr/>
        </p:nvPicPr>
        <p:blipFill>
          <a:blip r:embed="rId3" cstate="print"/>
          <a:srcRect/>
          <a:stretch>
            <a:fillRect/>
          </a:stretch>
        </p:blipFill>
        <p:spPr bwMode="auto">
          <a:xfrm>
            <a:off x="4571999" y="188640"/>
            <a:ext cx="4224469"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E:\10440957_10204801407578734_7900276248631465006_n.jpg"/>
          <p:cNvPicPr>
            <a:picLocks noChangeAspect="1" noChangeArrowheads="1"/>
          </p:cNvPicPr>
          <p:nvPr/>
        </p:nvPicPr>
        <p:blipFill>
          <a:blip r:embed="rId4" cstate="print"/>
          <a:srcRect/>
          <a:stretch>
            <a:fillRect/>
          </a:stretch>
        </p:blipFill>
        <p:spPr bwMode="auto">
          <a:xfrm>
            <a:off x="4572000" y="3573016"/>
            <a:ext cx="4176463"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8" name="Picture 6" descr="E:\10402593_10204560669440431_1459027346791430224_n.jpg"/>
          <p:cNvPicPr>
            <a:picLocks noChangeAspect="1" noChangeArrowheads="1"/>
          </p:cNvPicPr>
          <p:nvPr/>
        </p:nvPicPr>
        <p:blipFill>
          <a:blip r:embed="rId5" cstate="print"/>
          <a:srcRect/>
          <a:stretch>
            <a:fillRect/>
          </a:stretch>
        </p:blipFill>
        <p:spPr bwMode="auto">
          <a:xfrm>
            <a:off x="179511" y="3573016"/>
            <a:ext cx="4128459"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SAM_6674.JPG"/>
          <p:cNvPicPr>
            <a:picLocks noGrp="1" noChangeAspect="1"/>
          </p:cNvPicPr>
          <p:nvPr>
            <p:ph idx="1"/>
          </p:nvPr>
        </p:nvPicPr>
        <p:blipFill>
          <a:blip r:embed="rId2" cstate="print"/>
          <a:stretch>
            <a:fillRect/>
          </a:stretch>
        </p:blipFill>
        <p:spPr>
          <a:xfrm>
            <a:off x="251520" y="188640"/>
            <a:ext cx="4032448" cy="3024336"/>
          </a:xfrm>
          <a:prstGeom prst="rect">
            <a:avLst/>
          </a:prstGeom>
          <a:ln>
            <a:noFill/>
          </a:ln>
          <a:effectLst>
            <a:softEdge rad="112500"/>
          </a:effectLst>
        </p:spPr>
      </p:pic>
      <p:pic>
        <p:nvPicPr>
          <p:cNvPr id="2051" name="Picture 3" descr="C:\Documents and Settings\Usuario\Escritorio\P presentacion\Agosto\SAM_6956.JPG"/>
          <p:cNvPicPr>
            <a:picLocks noChangeAspect="1" noChangeArrowheads="1"/>
          </p:cNvPicPr>
          <p:nvPr/>
        </p:nvPicPr>
        <p:blipFill>
          <a:blip r:embed="rId3" cstate="print"/>
          <a:srcRect/>
          <a:stretch>
            <a:fillRect/>
          </a:stretch>
        </p:blipFill>
        <p:spPr bwMode="auto">
          <a:xfrm>
            <a:off x="179512" y="3573016"/>
            <a:ext cx="4058050" cy="2993643"/>
          </a:xfrm>
          <a:prstGeom prst="rect">
            <a:avLst/>
          </a:prstGeom>
          <a:ln>
            <a:noFill/>
          </a:ln>
          <a:effectLst>
            <a:softEdge rad="112500"/>
          </a:effectLst>
        </p:spPr>
      </p:pic>
      <p:sp>
        <p:nvSpPr>
          <p:cNvPr id="6" name="5 CuadroTexto"/>
          <p:cNvSpPr txBox="1"/>
          <p:nvPr/>
        </p:nvSpPr>
        <p:spPr>
          <a:xfrm>
            <a:off x="611560" y="3140968"/>
            <a:ext cx="3096344" cy="338554"/>
          </a:xfrm>
          <a:prstGeom prst="rect">
            <a:avLst/>
          </a:prstGeom>
          <a:noFill/>
        </p:spPr>
        <p:txBody>
          <a:bodyPr wrap="square" rtlCol="0">
            <a:spAutoFit/>
          </a:bodyPr>
          <a:lstStyle/>
          <a:p>
            <a:pPr algn="ctr"/>
            <a:r>
              <a:rPr lang="es-ES" sz="1600" dirty="0" smtClean="0"/>
              <a:t>Primer almuerzo!</a:t>
            </a:r>
            <a:endParaRPr lang="es-ES" sz="1600" dirty="0"/>
          </a:p>
        </p:txBody>
      </p:sp>
      <p:sp>
        <p:nvSpPr>
          <p:cNvPr id="7" name="6 CuadroTexto"/>
          <p:cNvSpPr txBox="1"/>
          <p:nvPr/>
        </p:nvSpPr>
        <p:spPr>
          <a:xfrm>
            <a:off x="4355976" y="6519446"/>
            <a:ext cx="4608512" cy="338554"/>
          </a:xfrm>
          <a:prstGeom prst="rect">
            <a:avLst/>
          </a:prstGeom>
          <a:noFill/>
        </p:spPr>
        <p:txBody>
          <a:bodyPr wrap="square" rtlCol="0">
            <a:spAutoFit/>
          </a:bodyPr>
          <a:lstStyle/>
          <a:p>
            <a:pPr algn="ctr"/>
            <a:r>
              <a:rPr lang="es-ES" sz="1600" dirty="0" smtClean="0"/>
              <a:t>Cosmovitral</a:t>
            </a:r>
            <a:endParaRPr lang="es-ES" sz="1600" dirty="0"/>
          </a:p>
        </p:txBody>
      </p:sp>
      <p:sp>
        <p:nvSpPr>
          <p:cNvPr id="9" name="8 CuadroTexto"/>
          <p:cNvSpPr txBox="1"/>
          <p:nvPr/>
        </p:nvSpPr>
        <p:spPr>
          <a:xfrm>
            <a:off x="179512" y="6519446"/>
            <a:ext cx="4248472" cy="338554"/>
          </a:xfrm>
          <a:prstGeom prst="rect">
            <a:avLst/>
          </a:prstGeom>
          <a:noFill/>
        </p:spPr>
        <p:txBody>
          <a:bodyPr wrap="square" rtlCol="0">
            <a:spAutoFit/>
          </a:bodyPr>
          <a:lstStyle/>
          <a:p>
            <a:pPr algn="ctr"/>
            <a:r>
              <a:rPr lang="es-ES" sz="1600" dirty="0" smtClean="0"/>
              <a:t>Primer fin de semana de casamiento</a:t>
            </a:r>
            <a:endParaRPr lang="es-ES" sz="1600" dirty="0"/>
          </a:p>
        </p:txBody>
      </p:sp>
      <p:pic>
        <p:nvPicPr>
          <p:cNvPr id="5122" name="Picture 2" descr="E:\10640995_10204598482065723_863646155609607816_n.jpg"/>
          <p:cNvPicPr>
            <a:picLocks noChangeAspect="1" noChangeArrowheads="1"/>
          </p:cNvPicPr>
          <p:nvPr/>
        </p:nvPicPr>
        <p:blipFill>
          <a:blip r:embed="rId4" cstate="print">
            <a:lum contrast="10000"/>
          </a:blip>
          <a:srcRect/>
          <a:stretch>
            <a:fillRect/>
          </a:stretch>
        </p:blipFill>
        <p:spPr bwMode="auto">
          <a:xfrm>
            <a:off x="4283968" y="260647"/>
            <a:ext cx="4662518" cy="621669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79512" y="404664"/>
            <a:ext cx="8784976" cy="1754326"/>
          </a:xfrm>
          <a:prstGeom prst="rect">
            <a:avLst/>
          </a:prstGeom>
          <a:noFill/>
        </p:spPr>
        <p:txBody>
          <a:bodyPr wrap="square" rtlCol="0">
            <a:spAutoFit/>
          </a:bodyPr>
          <a:lstStyle/>
          <a:p>
            <a:pPr algn="just"/>
            <a:r>
              <a:rPr lang="es-ES" dirty="0" smtClean="0"/>
              <a:t>Después de tres semanas de haber llegado, me mudé de la casa en la que estaba por algunos desacuerdos con la familia. Mariela, una compañera de Ing. Química fue quien ofreció su casa voluntariamente para hospedarme y vivir con sus padres y su hermana mayor, Ingrid. Esto marcó sin dudas un antes y un después en mi estadía, y los cambios fueron para mejor.  Me dediqué a conocer bien la ciudad y los alrededores, a salir con mis compañeros de la facultad, a probar la comida, a pasear, etc..</a:t>
            </a:r>
            <a:endParaRPr lang="es-ES" dirty="0"/>
          </a:p>
        </p:txBody>
      </p:sp>
      <p:pic>
        <p:nvPicPr>
          <p:cNvPr id="4098" name="Picture 2" descr="C:\Documents and Settings\Usuario\Escritorio\P presentacion\Septiembre\SAM_7098.JPG"/>
          <p:cNvPicPr>
            <a:picLocks noChangeAspect="1" noChangeArrowheads="1"/>
          </p:cNvPicPr>
          <p:nvPr/>
        </p:nvPicPr>
        <p:blipFill>
          <a:blip r:embed="rId2" cstate="print"/>
          <a:srcRect/>
          <a:stretch>
            <a:fillRect/>
          </a:stretch>
        </p:blipFill>
        <p:spPr bwMode="auto">
          <a:xfrm>
            <a:off x="-96012" y="2564904"/>
            <a:ext cx="4704523"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099" name="Picture 3" descr="C:\Documents and Settings\Usuario\Escritorio\P presentacion\Septiembre\Dia de la independencia.JPG"/>
          <p:cNvPicPr>
            <a:picLocks noChangeAspect="1" noChangeArrowheads="1"/>
          </p:cNvPicPr>
          <p:nvPr/>
        </p:nvPicPr>
        <p:blipFill>
          <a:blip r:embed="rId3" cstate="print"/>
          <a:srcRect/>
          <a:stretch>
            <a:fillRect/>
          </a:stretch>
        </p:blipFill>
        <p:spPr bwMode="auto">
          <a:xfrm>
            <a:off x="4439478" y="2564904"/>
            <a:ext cx="4704523" cy="3528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CuadroTexto"/>
          <p:cNvSpPr txBox="1"/>
          <p:nvPr/>
        </p:nvSpPr>
        <p:spPr>
          <a:xfrm>
            <a:off x="0" y="6165304"/>
            <a:ext cx="4032448" cy="338554"/>
          </a:xfrm>
          <a:prstGeom prst="rect">
            <a:avLst/>
          </a:prstGeom>
          <a:noFill/>
        </p:spPr>
        <p:txBody>
          <a:bodyPr wrap="square" rtlCol="0">
            <a:spAutoFit/>
          </a:bodyPr>
          <a:lstStyle/>
          <a:p>
            <a:pPr algn="ctr"/>
            <a:r>
              <a:rPr lang="es-ES" sz="1600" dirty="0" smtClean="0"/>
              <a:t>Fiesta de bienvenida de la facultad</a:t>
            </a:r>
            <a:endParaRPr lang="es-ES" sz="1600" dirty="0"/>
          </a:p>
        </p:txBody>
      </p:sp>
      <p:sp>
        <p:nvSpPr>
          <p:cNvPr id="8" name="7 CuadroTexto"/>
          <p:cNvSpPr txBox="1"/>
          <p:nvPr/>
        </p:nvSpPr>
        <p:spPr>
          <a:xfrm>
            <a:off x="4572000" y="6093296"/>
            <a:ext cx="4104456" cy="584775"/>
          </a:xfrm>
          <a:prstGeom prst="rect">
            <a:avLst/>
          </a:prstGeom>
          <a:noFill/>
        </p:spPr>
        <p:txBody>
          <a:bodyPr wrap="square" rtlCol="0">
            <a:spAutoFit/>
          </a:bodyPr>
          <a:lstStyle/>
          <a:p>
            <a:pPr algn="ctr"/>
            <a:r>
              <a:rPr lang="es-ES" sz="1600" dirty="0" smtClean="0"/>
              <a:t>Con Mariela e Ingrid, festejando el Día de la Independencia</a:t>
            </a:r>
            <a:endParaRPr lang="es-ES" sz="1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Usuario\Escritorio\P presentacion\Septiembre\Volcan.jpg"/>
          <p:cNvPicPr>
            <a:picLocks noChangeAspect="1" noChangeArrowheads="1"/>
          </p:cNvPicPr>
          <p:nvPr/>
        </p:nvPicPr>
        <p:blipFill>
          <a:blip r:embed="rId2" cstate="print"/>
          <a:srcRect/>
          <a:stretch>
            <a:fillRect/>
          </a:stretch>
        </p:blipFill>
        <p:spPr bwMode="auto">
          <a:xfrm>
            <a:off x="179512" y="188640"/>
            <a:ext cx="5348301"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7" name="Picture 3" descr="C:\Documents and Settings\Usuario\Escritorio\P presentacion\Septiembre\IMAG1799.jpg"/>
          <p:cNvPicPr>
            <a:picLocks noChangeAspect="1" noChangeArrowheads="1"/>
          </p:cNvPicPr>
          <p:nvPr/>
        </p:nvPicPr>
        <p:blipFill>
          <a:blip r:embed="rId3" cstate="print"/>
          <a:srcRect/>
          <a:stretch>
            <a:fillRect/>
          </a:stretch>
        </p:blipFill>
        <p:spPr bwMode="auto">
          <a:xfrm>
            <a:off x="179512" y="3501008"/>
            <a:ext cx="5328592" cy="30195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5 CuadroTexto"/>
          <p:cNvSpPr txBox="1"/>
          <p:nvPr/>
        </p:nvSpPr>
        <p:spPr>
          <a:xfrm>
            <a:off x="251520" y="3212976"/>
            <a:ext cx="5112568" cy="338554"/>
          </a:xfrm>
          <a:prstGeom prst="rect">
            <a:avLst/>
          </a:prstGeom>
          <a:noFill/>
        </p:spPr>
        <p:txBody>
          <a:bodyPr wrap="square" rtlCol="0">
            <a:spAutoFit/>
          </a:bodyPr>
          <a:lstStyle/>
          <a:p>
            <a:pPr algn="ctr"/>
            <a:r>
              <a:rPr lang="es-ES" sz="1600" dirty="0" smtClean="0"/>
              <a:t>Volcán de Toluca</a:t>
            </a:r>
            <a:endParaRPr lang="es-ES" sz="1600" dirty="0"/>
          </a:p>
        </p:txBody>
      </p:sp>
      <p:sp>
        <p:nvSpPr>
          <p:cNvPr id="7" name="6 CuadroTexto"/>
          <p:cNvSpPr txBox="1"/>
          <p:nvPr/>
        </p:nvSpPr>
        <p:spPr>
          <a:xfrm>
            <a:off x="395536" y="6519446"/>
            <a:ext cx="4536504" cy="338554"/>
          </a:xfrm>
          <a:prstGeom prst="rect">
            <a:avLst/>
          </a:prstGeom>
          <a:noFill/>
        </p:spPr>
        <p:txBody>
          <a:bodyPr wrap="square" rtlCol="0">
            <a:spAutoFit/>
          </a:bodyPr>
          <a:lstStyle/>
          <a:p>
            <a:pPr algn="ctr"/>
            <a:r>
              <a:rPr lang="es-ES" sz="1600" dirty="0" smtClean="0"/>
              <a:t>Con Josué y Mike, dos JIMA</a:t>
            </a:r>
            <a:endParaRPr lang="es-ES" sz="1600" dirty="0"/>
          </a:p>
        </p:txBody>
      </p:sp>
      <p:pic>
        <p:nvPicPr>
          <p:cNvPr id="1028" name="Picture 4" descr="C:\Documents and Settings\Usuario\Escritorio\P presentacion\Septiembre\10676332_10153436167765021_7352211959489231258_n (1).jpg"/>
          <p:cNvPicPr>
            <a:picLocks noChangeAspect="1" noChangeArrowheads="1"/>
          </p:cNvPicPr>
          <p:nvPr/>
        </p:nvPicPr>
        <p:blipFill>
          <a:blip r:embed="rId4" cstate="print"/>
          <a:srcRect/>
          <a:stretch>
            <a:fillRect/>
          </a:stretch>
        </p:blipFill>
        <p:spPr bwMode="auto">
          <a:xfrm>
            <a:off x="5580112" y="908720"/>
            <a:ext cx="3410577" cy="4319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CuadroTexto"/>
          <p:cNvSpPr txBox="1"/>
          <p:nvPr/>
        </p:nvSpPr>
        <p:spPr>
          <a:xfrm>
            <a:off x="5652120" y="5229200"/>
            <a:ext cx="3275856" cy="338554"/>
          </a:xfrm>
          <a:prstGeom prst="rect">
            <a:avLst/>
          </a:prstGeom>
          <a:noFill/>
        </p:spPr>
        <p:txBody>
          <a:bodyPr wrap="square" rtlCol="0">
            <a:spAutoFit/>
          </a:bodyPr>
          <a:lstStyle/>
          <a:p>
            <a:pPr algn="ctr"/>
            <a:r>
              <a:rPr lang="es-ES" sz="1600" dirty="0" smtClean="0"/>
              <a:t>Otra argentina en Toluca, Lucila</a:t>
            </a:r>
            <a:endParaRPr lang="es-ES" sz="1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Usuario\Escritorio\P presentacion\Septiembre\1010492_10204891111901286_24472309787711442_n.jpg"/>
          <p:cNvPicPr>
            <a:picLocks noChangeAspect="1" noChangeArrowheads="1"/>
          </p:cNvPicPr>
          <p:nvPr/>
        </p:nvPicPr>
        <p:blipFill>
          <a:blip r:embed="rId2" cstate="print"/>
          <a:srcRect/>
          <a:stretch>
            <a:fillRect/>
          </a:stretch>
        </p:blipFill>
        <p:spPr bwMode="auto">
          <a:xfrm>
            <a:off x="251520" y="188640"/>
            <a:ext cx="3960440" cy="29703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4 CuadroTexto"/>
          <p:cNvSpPr txBox="1"/>
          <p:nvPr/>
        </p:nvSpPr>
        <p:spPr>
          <a:xfrm>
            <a:off x="467544" y="3140968"/>
            <a:ext cx="3672408" cy="338554"/>
          </a:xfrm>
          <a:prstGeom prst="rect">
            <a:avLst/>
          </a:prstGeom>
          <a:noFill/>
        </p:spPr>
        <p:txBody>
          <a:bodyPr wrap="square" rtlCol="0">
            <a:spAutoFit/>
          </a:bodyPr>
          <a:lstStyle/>
          <a:p>
            <a:pPr algn="ctr"/>
            <a:r>
              <a:rPr lang="es-ES" sz="1600" dirty="0" smtClean="0"/>
              <a:t>Malinalco, con Josué y Lucila</a:t>
            </a:r>
            <a:endParaRPr lang="es-ES" sz="1600" dirty="0"/>
          </a:p>
        </p:txBody>
      </p:sp>
      <p:pic>
        <p:nvPicPr>
          <p:cNvPr id="2051" name="Picture 3" descr="C:\Documents and Settings\Usuario\Escritorio\P presentacion\Septiembre\1393241_10204891108181193_5473564330155298786_n.jpg"/>
          <p:cNvPicPr>
            <a:picLocks noChangeAspect="1" noChangeArrowheads="1"/>
          </p:cNvPicPr>
          <p:nvPr/>
        </p:nvPicPr>
        <p:blipFill>
          <a:blip r:embed="rId3" cstate="print"/>
          <a:srcRect/>
          <a:stretch>
            <a:fillRect/>
          </a:stretch>
        </p:blipFill>
        <p:spPr bwMode="auto">
          <a:xfrm>
            <a:off x="251520" y="3429000"/>
            <a:ext cx="4032448" cy="30243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6 CuadroTexto"/>
          <p:cNvSpPr txBox="1"/>
          <p:nvPr/>
        </p:nvSpPr>
        <p:spPr>
          <a:xfrm>
            <a:off x="683568" y="6519446"/>
            <a:ext cx="3024336" cy="338554"/>
          </a:xfrm>
          <a:prstGeom prst="rect">
            <a:avLst/>
          </a:prstGeom>
          <a:noFill/>
        </p:spPr>
        <p:txBody>
          <a:bodyPr wrap="square" rtlCol="0">
            <a:spAutoFit/>
          </a:bodyPr>
          <a:lstStyle/>
          <a:p>
            <a:pPr algn="ctr"/>
            <a:r>
              <a:rPr lang="es-ES" sz="1600" dirty="0" smtClean="0"/>
              <a:t>Vista desde el cerro</a:t>
            </a:r>
            <a:endParaRPr lang="es-ES" sz="1600" dirty="0"/>
          </a:p>
        </p:txBody>
      </p:sp>
      <p:pic>
        <p:nvPicPr>
          <p:cNvPr id="2052" name="Picture 4" descr="C:\Documents and Settings\Usuario\Escritorio\P presentacion\Septiembre\10653484_4661468232865_1120938922666477409_n.jpg"/>
          <p:cNvPicPr>
            <a:picLocks noChangeAspect="1" noChangeArrowheads="1"/>
          </p:cNvPicPr>
          <p:nvPr/>
        </p:nvPicPr>
        <p:blipFill>
          <a:blip r:embed="rId4" cstate="print"/>
          <a:srcRect/>
          <a:stretch>
            <a:fillRect/>
          </a:stretch>
        </p:blipFill>
        <p:spPr bwMode="auto">
          <a:xfrm>
            <a:off x="5220072" y="188640"/>
            <a:ext cx="3024336" cy="3024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8 CuadroTexto"/>
          <p:cNvSpPr txBox="1"/>
          <p:nvPr/>
        </p:nvSpPr>
        <p:spPr>
          <a:xfrm>
            <a:off x="5004048" y="3212976"/>
            <a:ext cx="3672408" cy="338554"/>
          </a:xfrm>
          <a:prstGeom prst="rect">
            <a:avLst/>
          </a:prstGeom>
          <a:noFill/>
        </p:spPr>
        <p:txBody>
          <a:bodyPr wrap="square" rtlCol="0">
            <a:spAutoFit/>
          </a:bodyPr>
          <a:lstStyle/>
          <a:p>
            <a:pPr algn="ctr"/>
            <a:r>
              <a:rPr lang="es-ES" sz="1600" dirty="0" smtClean="0"/>
              <a:t>Valle de Bravo</a:t>
            </a:r>
            <a:endParaRPr lang="es-ES" sz="1600" dirty="0"/>
          </a:p>
        </p:txBody>
      </p:sp>
      <p:pic>
        <p:nvPicPr>
          <p:cNvPr id="2053" name="Picture 5" descr="C:\Documents and Settings\Usuario\Escritorio\1024_1278427154_piramide-del-sol-teotihuacan-mexico.jpg"/>
          <p:cNvPicPr>
            <a:picLocks noChangeAspect="1" noChangeArrowheads="1"/>
          </p:cNvPicPr>
          <p:nvPr/>
        </p:nvPicPr>
        <p:blipFill>
          <a:blip r:embed="rId5" cstate="print"/>
          <a:srcRect/>
          <a:stretch>
            <a:fillRect/>
          </a:stretch>
        </p:blipFill>
        <p:spPr bwMode="auto">
          <a:xfrm>
            <a:off x="5076056" y="3573016"/>
            <a:ext cx="3621427" cy="2716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10 CuadroTexto"/>
          <p:cNvSpPr txBox="1"/>
          <p:nvPr/>
        </p:nvSpPr>
        <p:spPr>
          <a:xfrm>
            <a:off x="5292080" y="6381328"/>
            <a:ext cx="3096344" cy="338554"/>
          </a:xfrm>
          <a:prstGeom prst="rect">
            <a:avLst/>
          </a:prstGeom>
          <a:noFill/>
        </p:spPr>
        <p:txBody>
          <a:bodyPr wrap="square" rtlCol="0">
            <a:spAutoFit/>
          </a:bodyPr>
          <a:lstStyle/>
          <a:p>
            <a:pPr algn="ctr"/>
            <a:r>
              <a:rPr lang="es-ES" sz="1600" dirty="0" smtClean="0"/>
              <a:t>Teotihuacán</a:t>
            </a:r>
            <a:endParaRPr lang="es-ES"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990</TotalTime>
  <Words>1214</Words>
  <Application>Microsoft Office PowerPoint</Application>
  <PresentationFormat>Presentación en pantalla (4:3)</PresentationFormat>
  <Paragraphs>70</Paragraphs>
  <Slides>30</Slides>
  <Notes>0</Notes>
  <HiddenSlides>0</HiddenSlides>
  <MMClips>0</MMClips>
  <ScaleCrop>false</ScaleCrop>
  <HeadingPairs>
    <vt:vector size="4" baseType="variant">
      <vt:variant>
        <vt:lpstr>Tema</vt:lpstr>
      </vt:variant>
      <vt:variant>
        <vt:i4>1</vt:i4>
      </vt:variant>
      <vt:variant>
        <vt:lpstr>Títulos de diapositiva</vt:lpstr>
      </vt:variant>
      <vt:variant>
        <vt:i4>30</vt:i4>
      </vt:variant>
    </vt:vector>
  </HeadingPairs>
  <TitlesOfParts>
    <vt:vector size="31"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Intercambio Intercultural  México-Argentina 2014 Programa JIMA</dc:title>
  <cp:lastModifiedBy>Sofia</cp:lastModifiedBy>
  <cp:revision>186</cp:revision>
  <dcterms:modified xsi:type="dcterms:W3CDTF">2015-05-11T13:48:18Z</dcterms:modified>
</cp:coreProperties>
</file>